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4"/>
  </p:notesMasterIdLst>
  <p:sldIdLst>
    <p:sldId id="1328341822" r:id="rId2"/>
    <p:sldId id="1598016575" r:id="rId3"/>
    <p:sldId id="665086931" r:id="rId4"/>
    <p:sldId id="61289117" r:id="rId5"/>
    <p:sldId id="1629059105" r:id="rId6"/>
    <p:sldId id="787246175" r:id="rId7"/>
    <p:sldId id="1905247135" r:id="rId8"/>
    <p:sldId id="1888040927" r:id="rId9"/>
    <p:sldId id="59951093" r:id="rId10"/>
    <p:sldId id="154674486" r:id="rId11"/>
    <p:sldId id="319847871" r:id="rId12"/>
    <p:sldId id="579342397" r:id="rId13"/>
    <p:sldId id="2034256292" r:id="rId14"/>
    <p:sldId id="701169389" r:id="rId15"/>
    <p:sldId id="1303586470" r:id="rId16"/>
    <p:sldId id="807234896" r:id="rId17"/>
    <p:sldId id="1185014556" r:id="rId18"/>
    <p:sldId id="1072269337" r:id="rId19"/>
    <p:sldId id="215755666" r:id="rId20"/>
    <p:sldId id="658660427" r:id="rId21"/>
    <p:sldId id="413568320" r:id="rId22"/>
    <p:sldId id="2073353308" r:id="rId23"/>
    <p:sldId id="1538800005" r:id="rId24"/>
    <p:sldId id="345264745" r:id="rId25"/>
    <p:sldId id="1840843886" r:id="rId26"/>
    <p:sldId id="1090073387" r:id="rId27"/>
    <p:sldId id="1986613726" r:id="rId28"/>
    <p:sldId id="1577143942" r:id="rId29"/>
    <p:sldId id="1707829165" r:id="rId30"/>
    <p:sldId id="1360484522" r:id="rId31"/>
    <p:sldId id="1226985109" r:id="rId32"/>
    <p:sldId id="1271087562" r:id="rId33"/>
    <p:sldId id="1435134067" r:id="rId34"/>
    <p:sldId id="901354163" r:id="rId35"/>
    <p:sldId id="1191456784" r:id="rId36"/>
    <p:sldId id="696521088" r:id="rId37"/>
    <p:sldId id="99421457" r:id="rId38"/>
    <p:sldId id="403346421" r:id="rId39"/>
    <p:sldId id="103558820" r:id="rId40"/>
    <p:sldId id="1149674500" r:id="rId41"/>
    <p:sldId id="409499580" r:id="rId42"/>
    <p:sldId id="481115961" r:id="rId43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A9F6"/>
    <a:srgbClr val="326994"/>
    <a:srgbClr val="5D9648"/>
    <a:srgbClr val="BC2D30"/>
    <a:srgbClr val="E7A13D"/>
    <a:srgbClr val="522D59"/>
    <a:srgbClr val="FF663E"/>
    <a:srgbClr val="3A3A3A"/>
    <a:srgbClr val="5C5C5C"/>
    <a:srgbClr val="EC9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39" autoAdjust="0"/>
    <p:restoredTop sz="88571" autoAdjust="0"/>
  </p:normalViewPr>
  <p:slideViewPr>
    <p:cSldViewPr snapToGrid="0" snapToObjects="1">
      <p:cViewPr varScale="1">
        <p:scale>
          <a:sx n="150" d="100"/>
          <a:sy n="150" d="100"/>
        </p:scale>
        <p:origin x="1528" y="168"/>
      </p:cViewPr>
      <p:guideLst>
        <p:guide orient="horz" pos="16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-23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167FCCB-BA22-4D2A-ADF4-81BC08F53017}" type="datetimeFigureOut">
              <a:rPr lang="en-US" smtClean="0"/>
              <a:t>6/18/20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BF18A23-678B-4784-975B-7B822255C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39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42918" y="1970028"/>
            <a:ext cx="5115282" cy="66628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Second 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42918" y="2853369"/>
            <a:ext cx="5115282" cy="55668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  <p:pic>
        <p:nvPicPr>
          <p:cNvPr id="18" name="Picture 17" descr="CivicScience 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544"/>
            <a:ext cx="2381128" cy="238112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915100" cy="130747"/>
          </a:xfrm>
          <a:prstGeom prst="rect">
            <a:avLst/>
          </a:prstGeom>
          <a:solidFill>
            <a:srgbClr val="5B9B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915100" y="0"/>
            <a:ext cx="915100" cy="130747"/>
          </a:xfrm>
          <a:prstGeom prst="rect">
            <a:avLst/>
          </a:prstGeom>
          <a:solidFill>
            <a:srgbClr val="235B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830200" y="0"/>
            <a:ext cx="915100" cy="130747"/>
          </a:xfrm>
          <a:prstGeom prst="rect">
            <a:avLst/>
          </a:prstGeom>
          <a:solidFill>
            <a:srgbClr val="FFE9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2745300" y="0"/>
            <a:ext cx="915100" cy="130747"/>
          </a:xfrm>
          <a:prstGeom prst="rect">
            <a:avLst/>
          </a:prstGeom>
          <a:solidFill>
            <a:srgbClr val="5B9B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3660400" y="0"/>
            <a:ext cx="915100" cy="130747"/>
          </a:xfrm>
          <a:prstGeom prst="rect">
            <a:avLst/>
          </a:prstGeom>
          <a:solidFill>
            <a:srgbClr val="235B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4575500" y="0"/>
            <a:ext cx="915100" cy="130747"/>
          </a:xfrm>
          <a:prstGeom prst="rect">
            <a:avLst/>
          </a:prstGeom>
          <a:solidFill>
            <a:srgbClr val="FFE9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5490600" y="0"/>
            <a:ext cx="915100" cy="130747"/>
          </a:xfrm>
          <a:prstGeom prst="rect">
            <a:avLst/>
          </a:prstGeom>
          <a:solidFill>
            <a:srgbClr val="5B9B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405700" y="0"/>
            <a:ext cx="915100" cy="130747"/>
          </a:xfrm>
          <a:prstGeom prst="rect">
            <a:avLst/>
          </a:prstGeom>
          <a:solidFill>
            <a:srgbClr val="235B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7320800" y="0"/>
            <a:ext cx="915100" cy="130747"/>
          </a:xfrm>
          <a:prstGeom prst="rect">
            <a:avLst/>
          </a:prstGeom>
          <a:solidFill>
            <a:srgbClr val="FFE9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8235900" y="0"/>
            <a:ext cx="915100" cy="130747"/>
          </a:xfrm>
          <a:prstGeom prst="rect">
            <a:avLst/>
          </a:prstGeom>
          <a:solidFill>
            <a:srgbClr val="5B9B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1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Column Chart Question Text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825419" y="4767263"/>
            <a:ext cx="117344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5B965-DC48-4116-B8A9-CF89C02656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DeepProfile</a:t>
            </a:r>
          </a:p>
        </p:txBody>
      </p:sp>
    </p:spTree>
    <p:extLst>
      <p:ext uri="{BB962C8B-B14F-4D97-AF65-F5344CB8AC3E}">
        <p14:creationId xmlns:p14="http://schemas.microsoft.com/office/powerpoint/2010/main" val="208483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ale - Radial P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The {Scale Name} index aims to identify the extent to which segments {description},</a:t>
            </a:r>
          </a:p>
          <a:p>
            <a:pPr lvl="0"/>
            <a:r>
              <a:rPr lang="en-US" dirty="0"/>
              <a:t>{Placeholder}.</a:t>
            </a:r>
          </a:p>
        </p:txBody>
      </p:sp>
      <p:sp>
        <p:nvSpPr>
          <p:cNvPr id="6" name="Title 19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612168"/>
          </a:xfrm>
        </p:spPr>
        <p:txBody>
          <a:bodyPr>
            <a:normAutofit fontScale="90000"/>
          </a:bodyPr>
          <a:lstStyle>
            <a:lvl1pPr>
              <a:defRPr/>
            </a:lvl1pPr>
          </a:lstStyle>
          <a:p>
            <a:r>
              <a:rPr lang="en-US" dirty="0">
                <a:latin typeface="Arial" pitchFamily="34" charset="0"/>
                <a:cs typeface="Arial" pitchFamily="34" charset="0"/>
              </a:rPr>
              <a:t>{Scale Name}</a:t>
            </a:r>
          </a:p>
        </p:txBody>
      </p:sp>
      <p:sp>
        <p:nvSpPr>
          <p:cNvPr id="1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825419" y="4767263"/>
            <a:ext cx="117344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5B965-DC48-4116-B8A9-CF89C02656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Individual Attributes</a:t>
            </a:r>
          </a:p>
        </p:txBody>
      </p:sp>
    </p:spTree>
    <p:extLst>
      <p:ext uri="{BB962C8B-B14F-4D97-AF65-F5344CB8AC3E}">
        <p14:creationId xmlns:p14="http://schemas.microsoft.com/office/powerpoint/2010/main" val="115183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al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5941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>
                <a:latin typeface="Arial" pitchFamily="34" charset="0"/>
                <a:cs typeface="Arial" pitchFamily="34" charset="0"/>
              </a:rPr>
              <a:t>{Scale Name} (continued)</a:t>
            </a:r>
            <a:endParaRPr lang="en-US" dirty="0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825419" y="4767263"/>
            <a:ext cx="117344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5B965-DC48-4116-B8A9-CF89C02656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DeepProfile</a:t>
            </a:r>
          </a:p>
        </p:txBody>
      </p:sp>
    </p:spTree>
    <p:extLst>
      <p:ext uri="{BB962C8B-B14F-4D97-AF65-F5344CB8AC3E}">
        <p14:creationId xmlns:p14="http://schemas.microsoft.com/office/powerpoint/2010/main" val="412316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of S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9"/>
          <p:cNvSpPr>
            <a:spLocks noGrp="1"/>
          </p:cNvSpPr>
          <p:nvPr>
            <p:ph type="title"/>
          </p:nvPr>
        </p:nvSpPr>
        <p:spPr>
          <a:xfrm>
            <a:off x="1313613" y="205979"/>
            <a:ext cx="6516775" cy="612168"/>
          </a:xfrm>
        </p:spPr>
        <p:txBody>
          <a:bodyPr>
            <a:normAutofit fontScale="90000"/>
          </a:bodyPr>
          <a:lstStyle>
            <a:lvl1pPr>
              <a:defRPr sz="3200"/>
            </a:lvl1pPr>
          </a:lstStyle>
          <a:p>
            <a:r>
              <a:rPr lang="en-US" dirty="0"/>
              <a:t>DeepProfile Indices Summary</a:t>
            </a:r>
          </a:p>
        </p:txBody>
      </p:sp>
      <p:sp>
        <p:nvSpPr>
          <p:cNvPr id="25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825419" y="4767263"/>
            <a:ext cx="117344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5B965-DC48-4116-B8A9-CF89C02656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DeepProfile</a:t>
            </a:r>
          </a:p>
        </p:txBody>
      </p:sp>
    </p:spTree>
    <p:extLst>
      <p:ext uri="{BB962C8B-B14F-4D97-AF65-F5344CB8AC3E}">
        <p14:creationId xmlns:p14="http://schemas.microsoft.com/office/powerpoint/2010/main" val="233038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9"/>
          <p:cNvSpPr>
            <a:spLocks noGrp="1"/>
          </p:cNvSpPr>
          <p:nvPr>
            <p:ph type="title" hasCustomPrompt="1"/>
          </p:nvPr>
        </p:nvSpPr>
        <p:spPr>
          <a:xfrm>
            <a:off x="1313613" y="1370750"/>
            <a:ext cx="6516775" cy="612168"/>
          </a:xfrm>
        </p:spPr>
        <p:txBody>
          <a:bodyPr>
            <a:normAutofit fontScale="90000"/>
          </a:bodyPr>
          <a:lstStyle>
            <a:lvl1pPr>
              <a:defRPr sz="3200" b="1"/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25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825419" y="4767263"/>
            <a:ext cx="117344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5B965-DC48-4116-B8A9-CF89C02656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DeepProfile</a:t>
            </a:r>
          </a:p>
        </p:txBody>
      </p:sp>
      <p:sp>
        <p:nvSpPr>
          <p:cNvPr id="5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2318581" y="2448606"/>
            <a:ext cx="4506838" cy="830997"/>
          </a:xfrm>
        </p:spPr>
        <p:txBody>
          <a:bodyPr/>
          <a:lstStyle>
            <a:lvl1pPr algn="l"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Do you have questions about this report? Need training on the InsightStore or want to dig deeper into some of this data?</a:t>
            </a:r>
          </a:p>
        </p:txBody>
      </p:sp>
      <p:sp>
        <p:nvSpPr>
          <p:cNvPr id="6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2318581" y="3576014"/>
            <a:ext cx="4506838" cy="338554"/>
          </a:xfrm>
        </p:spPr>
        <p:txBody>
          <a:bodyPr/>
          <a:lstStyle>
            <a:lvl1pPr algn="ctr"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support@civicscience.com</a:t>
            </a:r>
          </a:p>
        </p:txBody>
      </p:sp>
    </p:spTree>
    <p:extLst>
      <p:ext uri="{BB962C8B-B14F-4D97-AF65-F5344CB8AC3E}">
        <p14:creationId xmlns:p14="http://schemas.microsoft.com/office/powerpoint/2010/main" val="106181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(Phot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3125"/>
            <a:ext cx="8229600" cy="8572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135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P_f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43125"/>
            <a:ext cx="8229600" cy="8572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DP Fail Message</a:t>
            </a:r>
          </a:p>
        </p:txBody>
      </p:sp>
    </p:spTree>
    <p:extLst>
      <p:ext uri="{BB962C8B-B14F-4D97-AF65-F5344CB8AC3E}">
        <p14:creationId xmlns:p14="http://schemas.microsoft.com/office/powerpoint/2010/main" val="36661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6933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5100" cy="130747"/>
          </a:xfrm>
          <a:prstGeom prst="rect">
            <a:avLst/>
          </a:prstGeom>
          <a:solidFill>
            <a:srgbClr val="5B9B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915100" y="0"/>
            <a:ext cx="915100" cy="130747"/>
          </a:xfrm>
          <a:prstGeom prst="rect">
            <a:avLst/>
          </a:prstGeom>
          <a:solidFill>
            <a:srgbClr val="235B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830200" y="0"/>
            <a:ext cx="915100" cy="130747"/>
          </a:xfrm>
          <a:prstGeom prst="rect">
            <a:avLst/>
          </a:prstGeom>
          <a:solidFill>
            <a:srgbClr val="FFE9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745300" y="0"/>
            <a:ext cx="915100" cy="130747"/>
          </a:xfrm>
          <a:prstGeom prst="rect">
            <a:avLst/>
          </a:prstGeom>
          <a:solidFill>
            <a:srgbClr val="5B9B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660400" y="0"/>
            <a:ext cx="915100" cy="130747"/>
          </a:xfrm>
          <a:prstGeom prst="rect">
            <a:avLst/>
          </a:prstGeom>
          <a:solidFill>
            <a:srgbClr val="235B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575500" y="0"/>
            <a:ext cx="915100" cy="130747"/>
          </a:xfrm>
          <a:prstGeom prst="rect">
            <a:avLst/>
          </a:prstGeom>
          <a:solidFill>
            <a:srgbClr val="FFE9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5490600" y="0"/>
            <a:ext cx="915100" cy="130747"/>
          </a:xfrm>
          <a:prstGeom prst="rect">
            <a:avLst/>
          </a:prstGeom>
          <a:solidFill>
            <a:srgbClr val="5B9B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405700" y="0"/>
            <a:ext cx="915100" cy="130747"/>
          </a:xfrm>
          <a:prstGeom prst="rect">
            <a:avLst/>
          </a:prstGeom>
          <a:solidFill>
            <a:srgbClr val="235B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320800" y="0"/>
            <a:ext cx="915100" cy="130747"/>
          </a:xfrm>
          <a:prstGeom prst="rect">
            <a:avLst/>
          </a:prstGeom>
          <a:solidFill>
            <a:srgbClr val="FFE9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235900" y="0"/>
            <a:ext cx="915100" cy="130747"/>
          </a:xfrm>
          <a:prstGeom prst="rect">
            <a:avLst/>
          </a:prstGeom>
          <a:solidFill>
            <a:srgbClr val="5B9B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825419" y="4767263"/>
            <a:ext cx="117344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5B965-DC48-4116-B8A9-CF89C02656E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204" y="4594623"/>
            <a:ext cx="505056" cy="50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44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0" r:id="rId7"/>
    <p:sldLayoutId id="2147483666" r:id="rId8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CivicScience DeepProfile Report</a:t>
            </a:r>
          </a:p>
        </p:txBody>
      </p:sp>
      <p:sp>
        <p:nvSpPr>
          <p:cNvPr id="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June 18,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DeepProfile Indices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Market Maven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Market Maven index aims to identify the extent to which segments adopt new products and brands, and share their opinions with others.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44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5" name="rc5"/>
            <p:cNvSpPr/>
            <p:nvPr/>
          </p:nvSpPr>
          <p:spPr>
            <a:xfrm>
              <a:off x="1674220" y="3118104"/>
              <a:ext cx="54861" cy="484548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6" name="rc6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7" name="rc7"/>
            <p:cNvSpPr/>
            <p:nvPr/>
          </p:nvSpPr>
          <p:spPr>
            <a:xfrm>
              <a:off x="2069751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8" name="rc8"/>
            <p:cNvSpPr/>
            <p:nvPr/>
          </p:nvSpPr>
          <p:spPr>
            <a:xfrm>
              <a:off x="2224205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9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50" name="tx4"/>
            <p:cNvSpPr/>
            <p:nvPr/>
          </p:nvSpPr>
          <p:spPr>
            <a:xfrm>
              <a:off x="623019" y="3734069"/>
              <a:ext cx="184458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Grocery Delivery Users Post /</a:t>
              </a:r>
            </a:p>
          </p:txBody>
        </p:sp>
        <p:sp>
          <p:nvSpPr>
            <p:cNvPr id="51" name="tx5"/>
            <p:cNvSpPr/>
            <p:nvPr/>
          </p:nvSpPr>
          <p:spPr>
            <a:xfrm>
              <a:off x="1326782" y="3868181"/>
              <a:ext cx="1140824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During COVID-19 i</a:t>
              </a:r>
            </a:p>
          </p:txBody>
        </p:sp>
        <p:sp>
          <p:nvSpPr>
            <p:cNvPr id="52" name="tx6"/>
            <p:cNvSpPr/>
            <p:nvPr/>
          </p:nvSpPr>
          <p:spPr>
            <a:xfrm>
              <a:off x="767579" y="4034869"/>
              <a:ext cx="1700026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Grocery Delivery Intenders</a:t>
              </a:r>
            </a:p>
          </p:txBody>
        </p:sp>
        <p:sp>
          <p:nvSpPr>
            <p:cNvPr id="53" name="tx7"/>
            <p:cNvSpPr/>
            <p:nvPr/>
          </p:nvSpPr>
          <p:spPr>
            <a:xfrm>
              <a:off x="1208679" y="4168981"/>
              <a:ext cx="125892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During / Post COVID</a:t>
              </a:r>
            </a:p>
          </p:txBody>
        </p:sp>
        <p:sp>
          <p:nvSpPr>
            <p:cNvPr id="54" name="tx8"/>
            <p:cNvSpPr/>
            <p:nvPr/>
          </p:nvSpPr>
          <p:spPr>
            <a:xfrm>
              <a:off x="862443" y="4335668"/>
              <a:ext cx="1605162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Not interested in Grocery</a:t>
              </a:r>
            </a:p>
          </p:txBody>
        </p:sp>
        <p:sp>
          <p:nvSpPr>
            <p:cNvPr id="55" name="tx9"/>
            <p:cNvSpPr/>
            <p:nvPr/>
          </p:nvSpPr>
          <p:spPr>
            <a:xfrm>
              <a:off x="648167" y="4469780"/>
              <a:ext cx="1819438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Delivery Post / During COVID</a:t>
              </a:r>
            </a:p>
          </p:txBody>
        </p:sp>
        <p:sp>
          <p:nvSpPr>
            <p:cNvPr id="56" name="tx10"/>
            <p:cNvSpPr/>
            <p:nvPr/>
          </p:nvSpPr>
          <p:spPr>
            <a:xfrm>
              <a:off x="1356457" y="4637262"/>
              <a:ext cx="111114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BC2D30">
                      <a:alpha val="100000"/>
                    </a:srgbClr>
                  </a:solidFill>
                  <a:latin typeface="Arial"/>
                  <a:cs typeface="Arial"/>
                </a:rPr>
                <a:t>US Adult Gen Pop</a:t>
              </a:r>
            </a:p>
          </p:txBody>
        </p:sp>
        <p:sp>
          <p:nvSpPr>
            <p:cNvPr id="57" name="tx11"/>
            <p:cNvSpPr/>
            <p:nvPr/>
          </p:nvSpPr>
          <p:spPr>
            <a:xfrm>
              <a:off x="2688538" y="3829304"/>
              <a:ext cx="213239" cy="833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114</a:t>
              </a:r>
            </a:p>
          </p:txBody>
        </p:sp>
        <p:sp>
          <p:nvSpPr>
            <p:cNvPr id="58" name="tx12"/>
            <p:cNvSpPr/>
            <p:nvPr/>
          </p:nvSpPr>
          <p:spPr>
            <a:xfrm>
              <a:off x="2688538" y="4126928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108</a:t>
              </a:r>
            </a:p>
          </p:txBody>
        </p:sp>
        <p:sp>
          <p:nvSpPr>
            <p:cNvPr id="59" name="tx13"/>
            <p:cNvSpPr/>
            <p:nvPr/>
          </p:nvSpPr>
          <p:spPr>
            <a:xfrm>
              <a:off x="2759617" y="4427728"/>
              <a:ext cx="14215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93</a:t>
              </a:r>
            </a:p>
          </p:txBody>
        </p:sp>
        <p:sp>
          <p:nvSpPr>
            <p:cNvPr id="60" name="tx14"/>
            <p:cNvSpPr/>
            <p:nvPr/>
          </p:nvSpPr>
          <p:spPr>
            <a:xfrm>
              <a:off x="2688538" y="4661471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61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161054" y="1953559"/>
              <a:ext cx="2077155" cy="2073056"/>
            </a:xfrm>
            <a:custGeom>
              <a:avLst/>
              <a:gdLst/>
              <a:ahLst/>
              <a:cxnLst/>
              <a:rect l="0" t="0" r="0" b="0"/>
              <a:pathLst>
                <a:path w="2077155" h="2073056">
                  <a:moveTo>
                    <a:pt x="2077155" y="1036528"/>
                  </a:moveTo>
                  <a:lnTo>
                    <a:pt x="2068966" y="906360"/>
                  </a:lnTo>
                  <a:lnTo>
                    <a:pt x="2044526" y="778244"/>
                  </a:lnTo>
                  <a:lnTo>
                    <a:pt x="2004222" y="654202"/>
                  </a:lnTo>
                  <a:lnTo>
                    <a:pt x="1948690" y="536189"/>
                  </a:lnTo>
                  <a:lnTo>
                    <a:pt x="1878804" y="426067"/>
                  </a:lnTo>
                  <a:lnTo>
                    <a:pt x="1795668" y="325572"/>
                  </a:lnTo>
                  <a:lnTo>
                    <a:pt x="1700592" y="236290"/>
                  </a:lnTo>
                  <a:lnTo>
                    <a:pt x="1595075" y="159628"/>
                  </a:lnTo>
                  <a:lnTo>
                    <a:pt x="1480782" y="96795"/>
                  </a:lnTo>
                  <a:lnTo>
                    <a:pt x="1359515" y="48782"/>
                  </a:lnTo>
                  <a:lnTo>
                    <a:pt x="1233187" y="16346"/>
                  </a:lnTo>
                  <a:lnTo>
                    <a:pt x="1103790" y="0"/>
                  </a:lnTo>
                  <a:lnTo>
                    <a:pt x="973364" y="0"/>
                  </a:lnTo>
                  <a:lnTo>
                    <a:pt x="843967" y="16346"/>
                  </a:lnTo>
                  <a:lnTo>
                    <a:pt x="717639" y="48782"/>
                  </a:lnTo>
                  <a:lnTo>
                    <a:pt x="596372" y="96795"/>
                  </a:lnTo>
                  <a:lnTo>
                    <a:pt x="482079" y="159628"/>
                  </a:lnTo>
                  <a:lnTo>
                    <a:pt x="376563" y="236290"/>
                  </a:lnTo>
                  <a:lnTo>
                    <a:pt x="281487" y="325572"/>
                  </a:lnTo>
                  <a:lnTo>
                    <a:pt x="198350" y="426067"/>
                  </a:lnTo>
                  <a:lnTo>
                    <a:pt x="128465" y="536189"/>
                  </a:lnTo>
                  <a:lnTo>
                    <a:pt x="72932" y="654202"/>
                  </a:lnTo>
                  <a:lnTo>
                    <a:pt x="32628" y="778244"/>
                  </a:lnTo>
                  <a:lnTo>
                    <a:pt x="8189" y="906360"/>
                  </a:lnTo>
                  <a:lnTo>
                    <a:pt x="0" y="1036528"/>
                  </a:lnTo>
                  <a:lnTo>
                    <a:pt x="8189" y="1166696"/>
                  </a:lnTo>
                  <a:lnTo>
                    <a:pt x="32628" y="1294812"/>
                  </a:lnTo>
                  <a:lnTo>
                    <a:pt x="72932" y="1418854"/>
                  </a:lnTo>
                  <a:lnTo>
                    <a:pt x="128465" y="1536867"/>
                  </a:lnTo>
                  <a:lnTo>
                    <a:pt x="198350" y="1646989"/>
                  </a:lnTo>
                  <a:lnTo>
                    <a:pt x="281487" y="1747483"/>
                  </a:lnTo>
                  <a:lnTo>
                    <a:pt x="376563" y="1836766"/>
                  </a:lnTo>
                  <a:lnTo>
                    <a:pt x="482079" y="1913428"/>
                  </a:lnTo>
                  <a:lnTo>
                    <a:pt x="596372" y="1976261"/>
                  </a:lnTo>
                  <a:lnTo>
                    <a:pt x="717639" y="2024274"/>
                  </a:lnTo>
                  <a:lnTo>
                    <a:pt x="843967" y="2056710"/>
                  </a:lnTo>
                  <a:lnTo>
                    <a:pt x="973364" y="2073056"/>
                  </a:lnTo>
                  <a:lnTo>
                    <a:pt x="1103790" y="2073056"/>
                  </a:lnTo>
                  <a:lnTo>
                    <a:pt x="1233187" y="2056710"/>
                  </a:lnTo>
                  <a:lnTo>
                    <a:pt x="1359515" y="2024274"/>
                  </a:lnTo>
                  <a:lnTo>
                    <a:pt x="1480782" y="1976261"/>
                  </a:lnTo>
                  <a:lnTo>
                    <a:pt x="1595075" y="1913428"/>
                  </a:lnTo>
                  <a:lnTo>
                    <a:pt x="1700592" y="1836766"/>
                  </a:lnTo>
                  <a:lnTo>
                    <a:pt x="1795668" y="1747483"/>
                  </a:lnTo>
                  <a:lnTo>
                    <a:pt x="1878804" y="1646989"/>
                  </a:lnTo>
                  <a:lnTo>
                    <a:pt x="1948690" y="1536867"/>
                  </a:lnTo>
                  <a:lnTo>
                    <a:pt x="2004222" y="1418854"/>
                  </a:lnTo>
                  <a:lnTo>
                    <a:pt x="2044526" y="1294812"/>
                  </a:lnTo>
                  <a:lnTo>
                    <a:pt x="2068966" y="1166696"/>
                  </a:lnTo>
                  <a:lnTo>
                    <a:pt x="2077155" y="1036528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" name="pl6"/>
            <p:cNvSpPr/>
            <p:nvPr/>
          </p:nvSpPr>
          <p:spPr>
            <a:xfrm>
              <a:off x="5420698" y="2212691"/>
              <a:ext cx="1557866" cy="1554792"/>
            </a:xfrm>
            <a:custGeom>
              <a:avLst/>
              <a:gdLst/>
              <a:ahLst/>
              <a:cxnLst/>
              <a:rect l="0" t="0" r="0" b="0"/>
              <a:pathLst>
                <a:path w="1557866" h="1554792">
                  <a:moveTo>
                    <a:pt x="1557866" y="777396"/>
                  </a:moveTo>
                  <a:lnTo>
                    <a:pt x="1551724" y="679770"/>
                  </a:lnTo>
                  <a:lnTo>
                    <a:pt x="1533395" y="583683"/>
                  </a:lnTo>
                  <a:lnTo>
                    <a:pt x="1503167" y="490651"/>
                  </a:lnTo>
                  <a:lnTo>
                    <a:pt x="1461517" y="402142"/>
                  </a:lnTo>
                  <a:lnTo>
                    <a:pt x="1409103" y="319550"/>
                  </a:lnTo>
                  <a:lnTo>
                    <a:pt x="1346751" y="244179"/>
                  </a:lnTo>
                  <a:lnTo>
                    <a:pt x="1275444" y="177217"/>
                  </a:lnTo>
                  <a:lnTo>
                    <a:pt x="1196306" y="119721"/>
                  </a:lnTo>
                  <a:lnTo>
                    <a:pt x="1110587" y="72596"/>
                  </a:lnTo>
                  <a:lnTo>
                    <a:pt x="1019636" y="36586"/>
                  </a:lnTo>
                  <a:lnTo>
                    <a:pt x="924890" y="12260"/>
                  </a:lnTo>
                  <a:lnTo>
                    <a:pt x="827842" y="0"/>
                  </a:lnTo>
                  <a:lnTo>
                    <a:pt x="730023" y="0"/>
                  </a:lnTo>
                  <a:lnTo>
                    <a:pt x="632975" y="12260"/>
                  </a:lnTo>
                  <a:lnTo>
                    <a:pt x="538229" y="36586"/>
                  </a:lnTo>
                  <a:lnTo>
                    <a:pt x="447279" y="72596"/>
                  </a:lnTo>
                  <a:lnTo>
                    <a:pt x="361559" y="119721"/>
                  </a:lnTo>
                  <a:lnTo>
                    <a:pt x="282422" y="177217"/>
                  </a:lnTo>
                  <a:lnTo>
                    <a:pt x="211115" y="244179"/>
                  </a:lnTo>
                  <a:lnTo>
                    <a:pt x="148763" y="319550"/>
                  </a:lnTo>
                  <a:lnTo>
                    <a:pt x="96348" y="402142"/>
                  </a:lnTo>
                  <a:lnTo>
                    <a:pt x="54699" y="490651"/>
                  </a:lnTo>
                  <a:lnTo>
                    <a:pt x="24471" y="583683"/>
                  </a:lnTo>
                  <a:lnTo>
                    <a:pt x="6142" y="679770"/>
                  </a:lnTo>
                  <a:lnTo>
                    <a:pt x="0" y="777396"/>
                  </a:lnTo>
                  <a:lnTo>
                    <a:pt x="6142" y="875022"/>
                  </a:lnTo>
                  <a:lnTo>
                    <a:pt x="24471" y="971109"/>
                  </a:lnTo>
                  <a:lnTo>
                    <a:pt x="54699" y="1064140"/>
                  </a:lnTo>
                  <a:lnTo>
                    <a:pt x="96348" y="1152650"/>
                  </a:lnTo>
                  <a:lnTo>
                    <a:pt x="148763" y="1235241"/>
                  </a:lnTo>
                  <a:lnTo>
                    <a:pt x="211115" y="1310612"/>
                  </a:lnTo>
                  <a:lnTo>
                    <a:pt x="282422" y="1377574"/>
                  </a:lnTo>
                  <a:lnTo>
                    <a:pt x="361559" y="1435071"/>
                  </a:lnTo>
                  <a:lnTo>
                    <a:pt x="447279" y="1482196"/>
                  </a:lnTo>
                  <a:lnTo>
                    <a:pt x="538229" y="1518205"/>
                  </a:lnTo>
                  <a:lnTo>
                    <a:pt x="632975" y="1542532"/>
                  </a:lnTo>
                  <a:lnTo>
                    <a:pt x="730023" y="1554792"/>
                  </a:lnTo>
                  <a:lnTo>
                    <a:pt x="827842" y="1554792"/>
                  </a:lnTo>
                  <a:lnTo>
                    <a:pt x="924890" y="1542532"/>
                  </a:lnTo>
                  <a:lnTo>
                    <a:pt x="1019636" y="1518205"/>
                  </a:lnTo>
                  <a:lnTo>
                    <a:pt x="1110587" y="1482196"/>
                  </a:lnTo>
                  <a:lnTo>
                    <a:pt x="1196306" y="1435071"/>
                  </a:lnTo>
                  <a:lnTo>
                    <a:pt x="1275444" y="1377574"/>
                  </a:lnTo>
                  <a:lnTo>
                    <a:pt x="1346751" y="1310612"/>
                  </a:lnTo>
                  <a:lnTo>
                    <a:pt x="1409103" y="1235241"/>
                  </a:lnTo>
                  <a:lnTo>
                    <a:pt x="1461517" y="1152650"/>
                  </a:lnTo>
                  <a:lnTo>
                    <a:pt x="1503167" y="1064140"/>
                  </a:lnTo>
                  <a:lnTo>
                    <a:pt x="1533395" y="971109"/>
                  </a:lnTo>
                  <a:lnTo>
                    <a:pt x="1551724" y="875022"/>
                  </a:lnTo>
                  <a:lnTo>
                    <a:pt x="1557866" y="777396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680343" y="2471823"/>
              <a:ext cx="1038577" cy="1036528"/>
            </a:xfrm>
            <a:custGeom>
              <a:avLst/>
              <a:gdLst/>
              <a:ahLst/>
              <a:cxnLst/>
              <a:rect l="0" t="0" r="0" b="0"/>
              <a:pathLst>
                <a:path w="1038577" h="1036528">
                  <a:moveTo>
                    <a:pt x="1038577" y="518264"/>
                  </a:moveTo>
                  <a:lnTo>
                    <a:pt x="1034483" y="453180"/>
                  </a:lnTo>
                  <a:lnTo>
                    <a:pt x="1022263" y="389122"/>
                  </a:lnTo>
                  <a:lnTo>
                    <a:pt x="1002111" y="327101"/>
                  </a:lnTo>
                  <a:lnTo>
                    <a:pt x="974345" y="268094"/>
                  </a:lnTo>
                  <a:lnTo>
                    <a:pt x="939402" y="213033"/>
                  </a:lnTo>
                  <a:lnTo>
                    <a:pt x="897834" y="162786"/>
                  </a:lnTo>
                  <a:lnTo>
                    <a:pt x="850296" y="118145"/>
                  </a:lnTo>
                  <a:lnTo>
                    <a:pt x="797537" y="79814"/>
                  </a:lnTo>
                  <a:lnTo>
                    <a:pt x="740391" y="48397"/>
                  </a:lnTo>
                  <a:lnTo>
                    <a:pt x="679757" y="24391"/>
                  </a:lnTo>
                  <a:lnTo>
                    <a:pt x="616593" y="8173"/>
                  </a:lnTo>
                  <a:lnTo>
                    <a:pt x="551895" y="0"/>
                  </a:lnTo>
                  <a:lnTo>
                    <a:pt x="486682" y="0"/>
                  </a:lnTo>
                  <a:lnTo>
                    <a:pt x="421983" y="8173"/>
                  </a:lnTo>
                  <a:lnTo>
                    <a:pt x="358819" y="24391"/>
                  </a:lnTo>
                  <a:lnTo>
                    <a:pt x="298186" y="48397"/>
                  </a:lnTo>
                  <a:lnTo>
                    <a:pt x="241039" y="79814"/>
                  </a:lnTo>
                  <a:lnTo>
                    <a:pt x="188281" y="118145"/>
                  </a:lnTo>
                  <a:lnTo>
                    <a:pt x="140743" y="162786"/>
                  </a:lnTo>
                  <a:lnTo>
                    <a:pt x="99175" y="213033"/>
                  </a:lnTo>
                  <a:lnTo>
                    <a:pt x="64232" y="268094"/>
                  </a:lnTo>
                  <a:lnTo>
                    <a:pt x="36466" y="327101"/>
                  </a:lnTo>
                  <a:lnTo>
                    <a:pt x="16314" y="389122"/>
                  </a:lnTo>
                  <a:lnTo>
                    <a:pt x="4094" y="453180"/>
                  </a:lnTo>
                  <a:lnTo>
                    <a:pt x="0" y="518264"/>
                  </a:lnTo>
                  <a:lnTo>
                    <a:pt x="4094" y="583348"/>
                  </a:lnTo>
                  <a:lnTo>
                    <a:pt x="16314" y="647406"/>
                  </a:lnTo>
                  <a:lnTo>
                    <a:pt x="36466" y="709427"/>
                  </a:lnTo>
                  <a:lnTo>
                    <a:pt x="64232" y="768433"/>
                  </a:lnTo>
                  <a:lnTo>
                    <a:pt x="99175" y="823494"/>
                  </a:lnTo>
                  <a:lnTo>
                    <a:pt x="140743" y="873741"/>
                  </a:lnTo>
                  <a:lnTo>
                    <a:pt x="188281" y="918383"/>
                  </a:lnTo>
                  <a:lnTo>
                    <a:pt x="241039" y="956714"/>
                  </a:lnTo>
                  <a:lnTo>
                    <a:pt x="298186" y="988130"/>
                  </a:lnTo>
                  <a:lnTo>
                    <a:pt x="358819" y="1012137"/>
                  </a:lnTo>
                  <a:lnTo>
                    <a:pt x="421983" y="1028355"/>
                  </a:lnTo>
                  <a:lnTo>
                    <a:pt x="486682" y="1036528"/>
                  </a:lnTo>
                  <a:lnTo>
                    <a:pt x="551895" y="1036528"/>
                  </a:lnTo>
                  <a:lnTo>
                    <a:pt x="616593" y="1028355"/>
                  </a:lnTo>
                  <a:lnTo>
                    <a:pt x="679757" y="1012137"/>
                  </a:lnTo>
                  <a:lnTo>
                    <a:pt x="740391" y="988130"/>
                  </a:lnTo>
                  <a:lnTo>
                    <a:pt x="797537" y="956714"/>
                  </a:lnTo>
                  <a:lnTo>
                    <a:pt x="850296" y="918383"/>
                  </a:lnTo>
                  <a:lnTo>
                    <a:pt x="897834" y="873741"/>
                  </a:lnTo>
                  <a:lnTo>
                    <a:pt x="939402" y="823494"/>
                  </a:lnTo>
                  <a:lnTo>
                    <a:pt x="974345" y="768433"/>
                  </a:lnTo>
                  <a:lnTo>
                    <a:pt x="1002111" y="709427"/>
                  </a:lnTo>
                  <a:lnTo>
                    <a:pt x="1022263" y="647406"/>
                  </a:lnTo>
                  <a:lnTo>
                    <a:pt x="1034483" y="583348"/>
                  </a:lnTo>
                  <a:lnTo>
                    <a:pt x="1038577" y="518264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5939987" y="2730955"/>
              <a:ext cx="519288" cy="518264"/>
            </a:xfrm>
            <a:custGeom>
              <a:avLst/>
              <a:gdLst/>
              <a:ahLst/>
              <a:cxnLst/>
              <a:rect l="0" t="0" r="0" b="0"/>
              <a:pathLst>
                <a:path w="519288" h="518264">
                  <a:moveTo>
                    <a:pt x="519288" y="259132"/>
                  </a:moveTo>
                  <a:lnTo>
                    <a:pt x="517241" y="226590"/>
                  </a:lnTo>
                  <a:lnTo>
                    <a:pt x="511131" y="194561"/>
                  </a:lnTo>
                  <a:lnTo>
                    <a:pt x="501055" y="163550"/>
                  </a:lnTo>
                  <a:lnTo>
                    <a:pt x="487172" y="134047"/>
                  </a:lnTo>
                  <a:lnTo>
                    <a:pt x="469701" y="106516"/>
                  </a:lnTo>
                  <a:lnTo>
                    <a:pt x="448917" y="81393"/>
                  </a:lnTo>
                  <a:lnTo>
                    <a:pt x="425148" y="59072"/>
                  </a:lnTo>
                  <a:lnTo>
                    <a:pt x="398768" y="39907"/>
                  </a:lnTo>
                  <a:lnTo>
                    <a:pt x="370195" y="24198"/>
                  </a:lnTo>
                  <a:lnTo>
                    <a:pt x="339878" y="12195"/>
                  </a:lnTo>
                  <a:lnTo>
                    <a:pt x="308296" y="4086"/>
                  </a:lnTo>
                  <a:lnTo>
                    <a:pt x="275947" y="0"/>
                  </a:lnTo>
                  <a:lnTo>
                    <a:pt x="243341" y="0"/>
                  </a:lnTo>
                  <a:lnTo>
                    <a:pt x="210991" y="4086"/>
                  </a:lnTo>
                  <a:lnTo>
                    <a:pt x="179409" y="12195"/>
                  </a:lnTo>
                  <a:lnTo>
                    <a:pt x="149093" y="24198"/>
                  </a:lnTo>
                  <a:lnTo>
                    <a:pt x="120519" y="39907"/>
                  </a:lnTo>
                  <a:lnTo>
                    <a:pt x="94140" y="59072"/>
                  </a:lnTo>
                  <a:lnTo>
                    <a:pt x="70371" y="81393"/>
                  </a:lnTo>
                  <a:lnTo>
                    <a:pt x="49587" y="106516"/>
                  </a:lnTo>
                  <a:lnTo>
                    <a:pt x="32116" y="134047"/>
                  </a:lnTo>
                  <a:lnTo>
                    <a:pt x="18233" y="163550"/>
                  </a:lnTo>
                  <a:lnTo>
                    <a:pt x="8157" y="194561"/>
                  </a:lnTo>
                  <a:lnTo>
                    <a:pt x="2047" y="226590"/>
                  </a:lnTo>
                  <a:lnTo>
                    <a:pt x="0" y="259132"/>
                  </a:lnTo>
                  <a:lnTo>
                    <a:pt x="2047" y="291674"/>
                  </a:lnTo>
                  <a:lnTo>
                    <a:pt x="8157" y="323703"/>
                  </a:lnTo>
                  <a:lnTo>
                    <a:pt x="18233" y="354713"/>
                  </a:lnTo>
                  <a:lnTo>
                    <a:pt x="32116" y="384216"/>
                  </a:lnTo>
                  <a:lnTo>
                    <a:pt x="49587" y="411747"/>
                  </a:lnTo>
                  <a:lnTo>
                    <a:pt x="70371" y="436870"/>
                  </a:lnTo>
                  <a:lnTo>
                    <a:pt x="94140" y="459191"/>
                  </a:lnTo>
                  <a:lnTo>
                    <a:pt x="120519" y="478357"/>
                  </a:lnTo>
                  <a:lnTo>
                    <a:pt x="149093" y="494065"/>
                  </a:lnTo>
                  <a:lnTo>
                    <a:pt x="179409" y="506068"/>
                  </a:lnTo>
                  <a:lnTo>
                    <a:pt x="210991" y="514177"/>
                  </a:lnTo>
                  <a:lnTo>
                    <a:pt x="243341" y="518264"/>
                  </a:lnTo>
                  <a:lnTo>
                    <a:pt x="275947" y="518264"/>
                  </a:lnTo>
                  <a:lnTo>
                    <a:pt x="308296" y="514177"/>
                  </a:lnTo>
                  <a:lnTo>
                    <a:pt x="339878" y="506068"/>
                  </a:lnTo>
                  <a:lnTo>
                    <a:pt x="370195" y="494065"/>
                  </a:lnTo>
                  <a:lnTo>
                    <a:pt x="398768" y="478357"/>
                  </a:lnTo>
                  <a:lnTo>
                    <a:pt x="425148" y="459191"/>
                  </a:lnTo>
                  <a:lnTo>
                    <a:pt x="448917" y="436870"/>
                  </a:lnTo>
                  <a:lnTo>
                    <a:pt x="469701" y="411747"/>
                  </a:lnTo>
                  <a:lnTo>
                    <a:pt x="487172" y="384216"/>
                  </a:lnTo>
                  <a:lnTo>
                    <a:pt x="501055" y="354713"/>
                  </a:lnTo>
                  <a:lnTo>
                    <a:pt x="511131" y="323703"/>
                  </a:lnTo>
                  <a:lnTo>
                    <a:pt x="517241" y="291674"/>
                  </a:lnTo>
                  <a:lnTo>
                    <a:pt x="519288" y="259132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525681" y="2181667"/>
              <a:ext cx="1813629" cy="1544965"/>
            </a:xfrm>
            <a:custGeom>
              <a:avLst/>
              <a:gdLst/>
              <a:ahLst/>
              <a:cxnLst/>
              <a:rect l="0" t="0" r="0" b="0"/>
              <a:pathLst>
                <a:path w="1813629" h="1544965">
                  <a:moveTo>
                    <a:pt x="1813629" y="808420"/>
                  </a:moveTo>
                  <a:lnTo>
                    <a:pt x="1140692" y="0"/>
                  </a:lnTo>
                  <a:lnTo>
                    <a:pt x="235494" y="48992"/>
                  </a:lnTo>
                  <a:lnTo>
                    <a:pt x="0" y="808420"/>
                  </a:lnTo>
                  <a:lnTo>
                    <a:pt x="248706" y="1544965"/>
                  </a:lnTo>
                  <a:lnTo>
                    <a:pt x="1071324" y="1496691"/>
                  </a:lnTo>
                  <a:lnTo>
                    <a:pt x="1813629" y="808420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5839809" y="2004992"/>
              <a:ext cx="1154839" cy="1620354"/>
            </a:xfrm>
            <a:custGeom>
              <a:avLst/>
              <a:gdLst/>
              <a:ahLst/>
              <a:cxnLst/>
              <a:rect l="0" t="0" r="0" b="0"/>
              <a:pathLst>
                <a:path w="1154839" h="1620354">
                  <a:moveTo>
                    <a:pt x="1154839" y="985095"/>
                  </a:moveTo>
                  <a:lnTo>
                    <a:pt x="928567" y="0"/>
                  </a:lnTo>
                  <a:lnTo>
                    <a:pt x="24244" y="403856"/>
                  </a:lnTo>
                  <a:lnTo>
                    <a:pt x="51435" y="985095"/>
                  </a:lnTo>
                  <a:lnTo>
                    <a:pt x="0" y="1608325"/>
                  </a:lnTo>
                  <a:lnTo>
                    <a:pt x="726589" y="1620354"/>
                  </a:lnTo>
                  <a:lnTo>
                    <a:pt x="1154839" y="985095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5685029" y="2676134"/>
              <a:ext cx="723696" cy="644394"/>
            </a:xfrm>
            <a:custGeom>
              <a:avLst/>
              <a:gdLst/>
              <a:ahLst/>
              <a:cxnLst/>
              <a:rect l="0" t="0" r="0" b="0"/>
              <a:pathLst>
                <a:path w="723696" h="644394">
                  <a:moveTo>
                    <a:pt x="723696" y="313953"/>
                  </a:moveTo>
                  <a:lnTo>
                    <a:pt x="625878" y="121217"/>
                  </a:lnTo>
                  <a:lnTo>
                    <a:pt x="333340" y="0"/>
                  </a:lnTo>
                  <a:lnTo>
                    <a:pt x="0" y="313953"/>
                  </a:lnTo>
                  <a:lnTo>
                    <a:pt x="334691" y="625568"/>
                  </a:lnTo>
                  <a:lnTo>
                    <a:pt x="705382" y="644394"/>
                  </a:lnTo>
                  <a:lnTo>
                    <a:pt x="723696" y="313953"/>
                  </a:lnTo>
                </a:path>
              </a:pathLst>
            </a:custGeom>
            <a:ln w="28575" cap="rnd">
              <a:solidFill>
                <a:srgbClr val="5D964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5680343" y="2540370"/>
              <a:ext cx="1038577" cy="899434"/>
            </a:xfrm>
            <a:custGeom>
              <a:avLst/>
              <a:gdLst/>
              <a:ahLst/>
              <a:cxnLst/>
              <a:rect l="0" t="0" r="0" b="0"/>
              <a:pathLst>
                <a:path w="1038577" h="899434">
                  <a:moveTo>
                    <a:pt x="1038577" y="449717"/>
                  </a:moveTo>
                  <a:lnTo>
                    <a:pt x="778933" y="0"/>
                  </a:lnTo>
                  <a:lnTo>
                    <a:pt x="259644" y="0"/>
                  </a:lnTo>
                  <a:lnTo>
                    <a:pt x="0" y="449717"/>
                  </a:lnTo>
                  <a:lnTo>
                    <a:pt x="259644" y="899434"/>
                  </a:lnTo>
                  <a:lnTo>
                    <a:pt x="778933" y="899434"/>
                  </a:lnTo>
                  <a:lnTo>
                    <a:pt x="1038577" y="449717"/>
                  </a:lnTo>
                </a:path>
              </a:pathLst>
            </a:custGeom>
            <a:ln w="28575" cap="rnd">
              <a:solidFill>
                <a:srgbClr val="BC2D3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6199632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1124293"/>
                  </a:moveTo>
                  <a:lnTo>
                    <a:pt x="64911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5550520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112429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4901409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1298222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8"/>
            <p:cNvSpPr/>
            <p:nvPr/>
          </p:nvSpPr>
          <p:spPr>
            <a:xfrm>
              <a:off x="5550520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0"/>
                  </a:moveTo>
                  <a:lnTo>
                    <a:pt x="0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19"/>
            <p:cNvSpPr/>
            <p:nvPr/>
          </p:nvSpPr>
          <p:spPr>
            <a:xfrm>
              <a:off x="6199632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0"/>
                  </a:moveTo>
                  <a:lnTo>
                    <a:pt x="649111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tx20"/>
            <p:cNvSpPr/>
            <p:nvPr/>
          </p:nvSpPr>
          <p:spPr>
            <a:xfrm>
              <a:off x="7757498" y="2853975"/>
              <a:ext cx="106445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Tries new products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7757498" y="3010312"/>
              <a:ext cx="75334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before others</a:t>
              </a:r>
            </a:p>
          </p:txBody>
        </p:sp>
        <p:sp>
          <p:nvSpPr>
            <p:cNvPr id="63" name="tx22"/>
            <p:cNvSpPr/>
            <p:nvPr/>
          </p:nvSpPr>
          <p:spPr>
            <a:xfrm>
              <a:off x="6726948" y="1527048"/>
              <a:ext cx="1006465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Tells others about</a:t>
              </a:r>
            </a:p>
          </p:txBody>
        </p:sp>
        <p:sp>
          <p:nvSpPr>
            <p:cNvPr id="64" name="tx23"/>
            <p:cNvSpPr/>
            <p:nvPr/>
          </p:nvSpPr>
          <p:spPr>
            <a:xfrm>
              <a:off x="6789368" y="1638935"/>
              <a:ext cx="75678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new products</a:t>
              </a:r>
            </a:p>
          </p:txBody>
        </p:sp>
        <p:sp>
          <p:nvSpPr>
            <p:cNvPr id="65" name="tx24"/>
            <p:cNvSpPr/>
            <p:nvPr/>
          </p:nvSpPr>
          <p:spPr>
            <a:xfrm>
              <a:off x="4665849" y="1527048"/>
              <a:ext cx="1006465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Tells others about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4702466" y="1638935"/>
              <a:ext cx="95764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favorite products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3635299" y="2876200"/>
              <a:ext cx="1006465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Tells others about</a:t>
              </a:r>
            </a:p>
          </p:txBody>
        </p:sp>
        <p:sp>
          <p:nvSpPr>
            <p:cNvPr id="66" name="tx27"/>
            <p:cNvSpPr/>
            <p:nvPr/>
          </p:nvSpPr>
          <p:spPr>
            <a:xfrm>
              <a:off x="3358671" y="2988087"/>
              <a:ext cx="128309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disappointing products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4796771" y="4203127"/>
              <a:ext cx="83190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Writes positive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4747348" y="4337239"/>
              <a:ext cx="89779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product reviews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6757988" y="4203127"/>
              <a:ext cx="88230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Writes negative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6754115" y="4337239"/>
              <a:ext cx="89779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product reviews</a:t>
              </a:r>
            </a:p>
          </p:txBody>
        </p:sp>
        <p:sp>
          <p:nvSpPr>
            <p:cNvPr id="32" name="rc32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3"/>
            <p:cNvSpPr/>
            <p:nvPr/>
          </p:nvSpPr>
          <p:spPr>
            <a:xfrm>
              <a:off x="6379283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4"/>
            <p:cNvSpPr/>
            <p:nvPr/>
          </p:nvSpPr>
          <p:spPr>
            <a:xfrm>
              <a:off x="6598931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rc35"/>
            <p:cNvSpPr/>
            <p:nvPr/>
          </p:nvSpPr>
          <p:spPr>
            <a:xfrm>
              <a:off x="6858575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6" name="rc36"/>
            <p:cNvSpPr/>
            <p:nvPr/>
          </p:nvSpPr>
          <p:spPr>
            <a:xfrm>
              <a:off x="7118219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7" name="rc37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8" name="tx38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6392615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90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6618929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6878573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7138218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130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11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Market Maven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Users Post / During COVID-19 i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Intenders During / Post COVID 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 interested in Grocery Delivery Post / During COVID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 Adult Gen Pop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Tries new products before others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Tells others about new products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Tells others about favorite products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Tells others about disappointing products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Writes positive product reviews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Writes negative product reviews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Social Media Influence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Social Media Influence index aims to identify the impact social media has on respondents' preferences and behavior.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47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8" name="rc5"/>
            <p:cNvSpPr/>
            <p:nvPr/>
          </p:nvSpPr>
          <p:spPr>
            <a:xfrm>
              <a:off x="1534770" y="3118104"/>
              <a:ext cx="54861" cy="484548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9" name="rc6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0" name="rc7"/>
            <p:cNvSpPr/>
            <p:nvPr/>
          </p:nvSpPr>
          <p:spPr>
            <a:xfrm>
              <a:off x="2326808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1" name="rc8"/>
            <p:cNvSpPr/>
            <p:nvPr/>
          </p:nvSpPr>
          <p:spPr>
            <a:xfrm>
              <a:off x="2520398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52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53" name="tx4"/>
            <p:cNvSpPr/>
            <p:nvPr/>
          </p:nvSpPr>
          <p:spPr>
            <a:xfrm>
              <a:off x="623019" y="3734069"/>
              <a:ext cx="184458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Grocery Delivery Users Post /</a:t>
              </a:r>
            </a:p>
          </p:txBody>
        </p:sp>
        <p:sp>
          <p:nvSpPr>
            <p:cNvPr id="54" name="tx5"/>
            <p:cNvSpPr/>
            <p:nvPr/>
          </p:nvSpPr>
          <p:spPr>
            <a:xfrm>
              <a:off x="1326782" y="3868181"/>
              <a:ext cx="1140824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During COVID-19 i</a:t>
              </a:r>
            </a:p>
          </p:txBody>
        </p:sp>
        <p:sp>
          <p:nvSpPr>
            <p:cNvPr id="55" name="tx6"/>
            <p:cNvSpPr/>
            <p:nvPr/>
          </p:nvSpPr>
          <p:spPr>
            <a:xfrm>
              <a:off x="767579" y="4034869"/>
              <a:ext cx="1700026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Grocery Delivery Intenders</a:t>
              </a:r>
            </a:p>
          </p:txBody>
        </p:sp>
        <p:sp>
          <p:nvSpPr>
            <p:cNvPr id="56" name="tx7"/>
            <p:cNvSpPr/>
            <p:nvPr/>
          </p:nvSpPr>
          <p:spPr>
            <a:xfrm>
              <a:off x="1208679" y="4168981"/>
              <a:ext cx="125892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During / Post COVID</a:t>
              </a:r>
            </a:p>
          </p:txBody>
        </p:sp>
        <p:sp>
          <p:nvSpPr>
            <p:cNvPr id="57" name="tx8"/>
            <p:cNvSpPr/>
            <p:nvPr/>
          </p:nvSpPr>
          <p:spPr>
            <a:xfrm>
              <a:off x="862443" y="4335668"/>
              <a:ext cx="1605162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Not interested in Grocery</a:t>
              </a:r>
            </a:p>
          </p:txBody>
        </p:sp>
        <p:sp>
          <p:nvSpPr>
            <p:cNvPr id="58" name="tx9"/>
            <p:cNvSpPr/>
            <p:nvPr/>
          </p:nvSpPr>
          <p:spPr>
            <a:xfrm>
              <a:off x="648167" y="4469780"/>
              <a:ext cx="1819438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Delivery Post / During COVID</a:t>
              </a:r>
            </a:p>
          </p:txBody>
        </p:sp>
        <p:sp>
          <p:nvSpPr>
            <p:cNvPr id="59" name="tx10"/>
            <p:cNvSpPr/>
            <p:nvPr/>
          </p:nvSpPr>
          <p:spPr>
            <a:xfrm>
              <a:off x="1356457" y="4637262"/>
              <a:ext cx="111114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BC2D30">
                      <a:alpha val="100000"/>
                    </a:srgbClr>
                  </a:solidFill>
                  <a:latin typeface="Arial"/>
                  <a:cs typeface="Arial"/>
                </a:rPr>
                <a:t>US Adult Gen Pop</a:t>
              </a:r>
            </a:p>
          </p:txBody>
        </p:sp>
        <p:sp>
          <p:nvSpPr>
            <p:cNvPr id="60" name="tx11"/>
            <p:cNvSpPr/>
            <p:nvPr/>
          </p:nvSpPr>
          <p:spPr>
            <a:xfrm>
              <a:off x="2688538" y="3826129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118</a:t>
              </a:r>
            </a:p>
          </p:txBody>
        </p:sp>
        <p:sp>
          <p:nvSpPr>
            <p:cNvPr id="61" name="tx12"/>
            <p:cNvSpPr/>
            <p:nvPr/>
          </p:nvSpPr>
          <p:spPr>
            <a:xfrm>
              <a:off x="2688538" y="4126928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125</a:t>
              </a:r>
            </a:p>
          </p:txBody>
        </p:sp>
        <p:sp>
          <p:nvSpPr>
            <p:cNvPr id="62" name="tx13"/>
            <p:cNvSpPr/>
            <p:nvPr/>
          </p:nvSpPr>
          <p:spPr>
            <a:xfrm>
              <a:off x="2759617" y="4427728"/>
              <a:ext cx="14215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88</a:t>
              </a:r>
            </a:p>
          </p:txBody>
        </p:sp>
        <p:sp>
          <p:nvSpPr>
            <p:cNvPr id="63" name="tx14"/>
            <p:cNvSpPr/>
            <p:nvPr/>
          </p:nvSpPr>
          <p:spPr>
            <a:xfrm>
              <a:off x="2688538" y="4661471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64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225965" y="2018342"/>
              <a:ext cx="1947333" cy="1943490"/>
            </a:xfrm>
            <a:custGeom>
              <a:avLst/>
              <a:gdLst/>
              <a:ahLst/>
              <a:cxnLst/>
              <a:rect l="0" t="0" r="0" b="0"/>
              <a:pathLst>
                <a:path w="1947333" h="1943490">
                  <a:moveTo>
                    <a:pt x="1947333" y="971745"/>
                  </a:moveTo>
                  <a:lnTo>
                    <a:pt x="1939655" y="849712"/>
                  </a:lnTo>
                  <a:lnTo>
                    <a:pt x="1916743" y="729604"/>
                  </a:lnTo>
                  <a:lnTo>
                    <a:pt x="1878959" y="613314"/>
                  </a:lnTo>
                  <a:lnTo>
                    <a:pt x="1826897" y="502677"/>
                  </a:lnTo>
                  <a:lnTo>
                    <a:pt x="1761379" y="399438"/>
                  </a:lnTo>
                  <a:lnTo>
                    <a:pt x="1683439" y="305224"/>
                  </a:lnTo>
                  <a:lnTo>
                    <a:pt x="1594305" y="221522"/>
                  </a:lnTo>
                  <a:lnTo>
                    <a:pt x="1495383" y="149651"/>
                  </a:lnTo>
                  <a:lnTo>
                    <a:pt x="1388233" y="90745"/>
                  </a:lnTo>
                  <a:lnTo>
                    <a:pt x="1274546" y="45733"/>
                  </a:lnTo>
                  <a:lnTo>
                    <a:pt x="1156113" y="15325"/>
                  </a:lnTo>
                  <a:lnTo>
                    <a:pt x="1034803" y="0"/>
                  </a:lnTo>
                  <a:lnTo>
                    <a:pt x="912529" y="0"/>
                  </a:lnTo>
                  <a:lnTo>
                    <a:pt x="791219" y="15325"/>
                  </a:lnTo>
                  <a:lnTo>
                    <a:pt x="672787" y="45733"/>
                  </a:lnTo>
                  <a:lnTo>
                    <a:pt x="559099" y="90745"/>
                  </a:lnTo>
                  <a:lnTo>
                    <a:pt x="451949" y="149651"/>
                  </a:lnTo>
                  <a:lnTo>
                    <a:pt x="353028" y="221522"/>
                  </a:lnTo>
                  <a:lnTo>
                    <a:pt x="263894" y="305224"/>
                  </a:lnTo>
                  <a:lnTo>
                    <a:pt x="185953" y="399438"/>
                  </a:lnTo>
                  <a:lnTo>
                    <a:pt x="120436" y="502677"/>
                  </a:lnTo>
                  <a:lnTo>
                    <a:pt x="68374" y="613314"/>
                  </a:lnTo>
                  <a:lnTo>
                    <a:pt x="30589" y="729604"/>
                  </a:lnTo>
                  <a:lnTo>
                    <a:pt x="7677" y="849712"/>
                  </a:lnTo>
                  <a:lnTo>
                    <a:pt x="0" y="971745"/>
                  </a:lnTo>
                  <a:lnTo>
                    <a:pt x="7677" y="1093778"/>
                  </a:lnTo>
                  <a:lnTo>
                    <a:pt x="30589" y="1213886"/>
                  </a:lnTo>
                  <a:lnTo>
                    <a:pt x="68374" y="1330175"/>
                  </a:lnTo>
                  <a:lnTo>
                    <a:pt x="120436" y="1440812"/>
                  </a:lnTo>
                  <a:lnTo>
                    <a:pt x="185953" y="1544052"/>
                  </a:lnTo>
                  <a:lnTo>
                    <a:pt x="263894" y="1638266"/>
                  </a:lnTo>
                  <a:lnTo>
                    <a:pt x="353028" y="1721968"/>
                  </a:lnTo>
                  <a:lnTo>
                    <a:pt x="451949" y="1793839"/>
                  </a:lnTo>
                  <a:lnTo>
                    <a:pt x="559099" y="1852745"/>
                  </a:lnTo>
                  <a:lnTo>
                    <a:pt x="672787" y="1897757"/>
                  </a:lnTo>
                  <a:lnTo>
                    <a:pt x="791219" y="1928165"/>
                  </a:lnTo>
                  <a:lnTo>
                    <a:pt x="912529" y="1943490"/>
                  </a:lnTo>
                  <a:lnTo>
                    <a:pt x="1034803" y="1943490"/>
                  </a:lnTo>
                  <a:lnTo>
                    <a:pt x="1156113" y="1928165"/>
                  </a:lnTo>
                  <a:lnTo>
                    <a:pt x="1274546" y="1897757"/>
                  </a:lnTo>
                  <a:lnTo>
                    <a:pt x="1388233" y="1852745"/>
                  </a:lnTo>
                  <a:lnTo>
                    <a:pt x="1495383" y="1793839"/>
                  </a:lnTo>
                  <a:lnTo>
                    <a:pt x="1594305" y="1721968"/>
                  </a:lnTo>
                  <a:lnTo>
                    <a:pt x="1683439" y="1638266"/>
                  </a:lnTo>
                  <a:lnTo>
                    <a:pt x="1761379" y="1544052"/>
                  </a:lnTo>
                  <a:lnTo>
                    <a:pt x="1826897" y="1440812"/>
                  </a:lnTo>
                  <a:lnTo>
                    <a:pt x="1878959" y="1330175"/>
                  </a:lnTo>
                  <a:lnTo>
                    <a:pt x="1916743" y="1213886"/>
                  </a:lnTo>
                  <a:lnTo>
                    <a:pt x="1939655" y="1093778"/>
                  </a:lnTo>
                  <a:lnTo>
                    <a:pt x="1947333" y="97174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" name="pl6"/>
            <p:cNvSpPr/>
            <p:nvPr/>
          </p:nvSpPr>
          <p:spPr>
            <a:xfrm>
              <a:off x="5550520" y="2342257"/>
              <a:ext cx="1298222" cy="1295660"/>
            </a:xfrm>
            <a:custGeom>
              <a:avLst/>
              <a:gdLst/>
              <a:ahLst/>
              <a:cxnLst/>
              <a:rect l="0" t="0" r="0" b="0"/>
              <a:pathLst>
                <a:path w="1298222" h="1295660">
                  <a:moveTo>
                    <a:pt x="1298222" y="647830"/>
                  </a:moveTo>
                  <a:lnTo>
                    <a:pt x="1293103" y="566475"/>
                  </a:lnTo>
                  <a:lnTo>
                    <a:pt x="1277829" y="486402"/>
                  </a:lnTo>
                  <a:lnTo>
                    <a:pt x="1252639" y="408876"/>
                  </a:lnTo>
                  <a:lnTo>
                    <a:pt x="1217931" y="335118"/>
                  </a:lnTo>
                  <a:lnTo>
                    <a:pt x="1174253" y="266292"/>
                  </a:lnTo>
                  <a:lnTo>
                    <a:pt x="1122292" y="203483"/>
                  </a:lnTo>
                  <a:lnTo>
                    <a:pt x="1062870" y="147681"/>
                  </a:lnTo>
                  <a:lnTo>
                    <a:pt x="996922" y="99767"/>
                  </a:lnTo>
                  <a:lnTo>
                    <a:pt x="925489" y="60496"/>
                  </a:lnTo>
                  <a:lnTo>
                    <a:pt x="849697" y="30488"/>
                  </a:lnTo>
                  <a:lnTo>
                    <a:pt x="770742" y="10216"/>
                  </a:lnTo>
                  <a:lnTo>
                    <a:pt x="689869" y="0"/>
                  </a:lnTo>
                  <a:lnTo>
                    <a:pt x="608353" y="0"/>
                  </a:lnTo>
                  <a:lnTo>
                    <a:pt x="527479" y="10216"/>
                  </a:lnTo>
                  <a:lnTo>
                    <a:pt x="448524" y="30488"/>
                  </a:lnTo>
                  <a:lnTo>
                    <a:pt x="372733" y="60496"/>
                  </a:lnTo>
                  <a:lnTo>
                    <a:pt x="301299" y="99767"/>
                  </a:lnTo>
                  <a:lnTo>
                    <a:pt x="235352" y="147681"/>
                  </a:lnTo>
                  <a:lnTo>
                    <a:pt x="175929" y="203483"/>
                  </a:lnTo>
                  <a:lnTo>
                    <a:pt x="123969" y="266292"/>
                  </a:lnTo>
                  <a:lnTo>
                    <a:pt x="80290" y="335118"/>
                  </a:lnTo>
                  <a:lnTo>
                    <a:pt x="45582" y="408876"/>
                  </a:lnTo>
                  <a:lnTo>
                    <a:pt x="20393" y="486402"/>
                  </a:lnTo>
                  <a:lnTo>
                    <a:pt x="5118" y="566475"/>
                  </a:lnTo>
                  <a:lnTo>
                    <a:pt x="0" y="647830"/>
                  </a:lnTo>
                  <a:lnTo>
                    <a:pt x="5118" y="729185"/>
                  </a:lnTo>
                  <a:lnTo>
                    <a:pt x="20393" y="809257"/>
                  </a:lnTo>
                  <a:lnTo>
                    <a:pt x="45582" y="886783"/>
                  </a:lnTo>
                  <a:lnTo>
                    <a:pt x="80290" y="960541"/>
                  </a:lnTo>
                  <a:lnTo>
                    <a:pt x="123969" y="1029368"/>
                  </a:lnTo>
                  <a:lnTo>
                    <a:pt x="175929" y="1092177"/>
                  </a:lnTo>
                  <a:lnTo>
                    <a:pt x="235352" y="1147978"/>
                  </a:lnTo>
                  <a:lnTo>
                    <a:pt x="301299" y="1195892"/>
                  </a:lnTo>
                  <a:lnTo>
                    <a:pt x="372733" y="1235163"/>
                  </a:lnTo>
                  <a:lnTo>
                    <a:pt x="448524" y="1265171"/>
                  </a:lnTo>
                  <a:lnTo>
                    <a:pt x="527479" y="1285443"/>
                  </a:lnTo>
                  <a:lnTo>
                    <a:pt x="608353" y="1295660"/>
                  </a:lnTo>
                  <a:lnTo>
                    <a:pt x="689869" y="1295660"/>
                  </a:lnTo>
                  <a:lnTo>
                    <a:pt x="770742" y="1285443"/>
                  </a:lnTo>
                  <a:lnTo>
                    <a:pt x="849697" y="1265171"/>
                  </a:lnTo>
                  <a:lnTo>
                    <a:pt x="925489" y="1235163"/>
                  </a:lnTo>
                  <a:lnTo>
                    <a:pt x="996922" y="1195892"/>
                  </a:lnTo>
                  <a:lnTo>
                    <a:pt x="1062870" y="1147978"/>
                  </a:lnTo>
                  <a:lnTo>
                    <a:pt x="1122292" y="1092177"/>
                  </a:lnTo>
                  <a:lnTo>
                    <a:pt x="1174253" y="1029368"/>
                  </a:lnTo>
                  <a:lnTo>
                    <a:pt x="1217931" y="960541"/>
                  </a:lnTo>
                  <a:lnTo>
                    <a:pt x="1252639" y="886783"/>
                  </a:lnTo>
                  <a:lnTo>
                    <a:pt x="1277829" y="809257"/>
                  </a:lnTo>
                  <a:lnTo>
                    <a:pt x="1293103" y="729185"/>
                  </a:lnTo>
                  <a:lnTo>
                    <a:pt x="1298222" y="64783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875076" y="2666172"/>
              <a:ext cx="649111" cy="647830"/>
            </a:xfrm>
            <a:custGeom>
              <a:avLst/>
              <a:gdLst/>
              <a:ahLst/>
              <a:cxnLst/>
              <a:rect l="0" t="0" r="0" b="0"/>
              <a:pathLst>
                <a:path w="649111" h="647830">
                  <a:moveTo>
                    <a:pt x="649111" y="323915"/>
                  </a:moveTo>
                  <a:lnTo>
                    <a:pt x="646551" y="283237"/>
                  </a:lnTo>
                  <a:lnTo>
                    <a:pt x="638914" y="243201"/>
                  </a:lnTo>
                  <a:lnTo>
                    <a:pt x="626319" y="204438"/>
                  </a:lnTo>
                  <a:lnTo>
                    <a:pt x="608965" y="167559"/>
                  </a:lnTo>
                  <a:lnTo>
                    <a:pt x="587126" y="133146"/>
                  </a:lnTo>
                  <a:lnTo>
                    <a:pt x="561146" y="101741"/>
                  </a:lnTo>
                  <a:lnTo>
                    <a:pt x="531435" y="73840"/>
                  </a:lnTo>
                  <a:lnTo>
                    <a:pt x="498461" y="49883"/>
                  </a:lnTo>
                  <a:lnTo>
                    <a:pt x="462744" y="30248"/>
                  </a:lnTo>
                  <a:lnTo>
                    <a:pt x="424848" y="15244"/>
                  </a:lnTo>
                  <a:lnTo>
                    <a:pt x="385371" y="5108"/>
                  </a:lnTo>
                  <a:lnTo>
                    <a:pt x="344934" y="0"/>
                  </a:lnTo>
                  <a:lnTo>
                    <a:pt x="304176" y="0"/>
                  </a:lnTo>
                  <a:lnTo>
                    <a:pt x="263739" y="5108"/>
                  </a:lnTo>
                  <a:lnTo>
                    <a:pt x="224262" y="15244"/>
                  </a:lnTo>
                  <a:lnTo>
                    <a:pt x="186366" y="30248"/>
                  </a:lnTo>
                  <a:lnTo>
                    <a:pt x="150649" y="49883"/>
                  </a:lnTo>
                  <a:lnTo>
                    <a:pt x="117676" y="73840"/>
                  </a:lnTo>
                  <a:lnTo>
                    <a:pt x="87964" y="101741"/>
                  </a:lnTo>
                  <a:lnTo>
                    <a:pt x="61984" y="133146"/>
                  </a:lnTo>
                  <a:lnTo>
                    <a:pt x="40145" y="167559"/>
                  </a:lnTo>
                  <a:lnTo>
                    <a:pt x="22791" y="204438"/>
                  </a:lnTo>
                  <a:lnTo>
                    <a:pt x="10196" y="243201"/>
                  </a:lnTo>
                  <a:lnTo>
                    <a:pt x="2559" y="283237"/>
                  </a:lnTo>
                  <a:lnTo>
                    <a:pt x="0" y="323915"/>
                  </a:lnTo>
                  <a:lnTo>
                    <a:pt x="2559" y="364592"/>
                  </a:lnTo>
                  <a:lnTo>
                    <a:pt x="10196" y="404628"/>
                  </a:lnTo>
                  <a:lnTo>
                    <a:pt x="22791" y="443391"/>
                  </a:lnTo>
                  <a:lnTo>
                    <a:pt x="40145" y="480270"/>
                  </a:lnTo>
                  <a:lnTo>
                    <a:pt x="61984" y="514684"/>
                  </a:lnTo>
                  <a:lnTo>
                    <a:pt x="87964" y="546088"/>
                  </a:lnTo>
                  <a:lnTo>
                    <a:pt x="117676" y="573989"/>
                  </a:lnTo>
                  <a:lnTo>
                    <a:pt x="150649" y="597946"/>
                  </a:lnTo>
                  <a:lnTo>
                    <a:pt x="186366" y="617581"/>
                  </a:lnTo>
                  <a:lnTo>
                    <a:pt x="224262" y="632585"/>
                  </a:lnTo>
                  <a:lnTo>
                    <a:pt x="263739" y="642721"/>
                  </a:lnTo>
                  <a:lnTo>
                    <a:pt x="304176" y="647830"/>
                  </a:lnTo>
                  <a:lnTo>
                    <a:pt x="344934" y="647830"/>
                  </a:lnTo>
                  <a:lnTo>
                    <a:pt x="385371" y="642721"/>
                  </a:lnTo>
                  <a:lnTo>
                    <a:pt x="424848" y="632585"/>
                  </a:lnTo>
                  <a:lnTo>
                    <a:pt x="462744" y="617581"/>
                  </a:lnTo>
                  <a:lnTo>
                    <a:pt x="498461" y="597946"/>
                  </a:lnTo>
                  <a:lnTo>
                    <a:pt x="531435" y="573989"/>
                  </a:lnTo>
                  <a:lnTo>
                    <a:pt x="561146" y="546088"/>
                  </a:lnTo>
                  <a:lnTo>
                    <a:pt x="587126" y="514684"/>
                  </a:lnTo>
                  <a:lnTo>
                    <a:pt x="608965" y="480270"/>
                  </a:lnTo>
                  <a:lnTo>
                    <a:pt x="626319" y="443391"/>
                  </a:lnTo>
                  <a:lnTo>
                    <a:pt x="638914" y="404628"/>
                  </a:lnTo>
                  <a:lnTo>
                    <a:pt x="646551" y="364592"/>
                  </a:lnTo>
                  <a:lnTo>
                    <a:pt x="649111" y="32391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159403" y="2090556"/>
              <a:ext cx="1978716" cy="1657097"/>
            </a:xfrm>
            <a:custGeom>
              <a:avLst/>
              <a:gdLst/>
              <a:ahLst/>
              <a:cxnLst/>
              <a:rect l="0" t="0" r="0" b="0"/>
              <a:pathLst>
                <a:path w="1978716" h="1657097">
                  <a:moveTo>
                    <a:pt x="1978716" y="899531"/>
                  </a:moveTo>
                  <a:lnTo>
                    <a:pt x="1687349" y="88067"/>
                  </a:lnTo>
                  <a:lnTo>
                    <a:pt x="834916" y="0"/>
                  </a:lnTo>
                  <a:lnTo>
                    <a:pt x="149384" y="470524"/>
                  </a:lnTo>
                  <a:lnTo>
                    <a:pt x="0" y="1400479"/>
                  </a:lnTo>
                  <a:lnTo>
                    <a:pt x="867319" y="1657097"/>
                  </a:lnTo>
                  <a:lnTo>
                    <a:pt x="1496950" y="1472242"/>
                  </a:lnTo>
                  <a:lnTo>
                    <a:pt x="1978716" y="899531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135435" y="1932346"/>
              <a:ext cx="2116165" cy="2071329"/>
            </a:xfrm>
            <a:custGeom>
              <a:avLst/>
              <a:gdLst/>
              <a:ahLst/>
              <a:cxnLst/>
              <a:rect l="0" t="0" r="0" b="0"/>
              <a:pathLst>
                <a:path w="2116165" h="2071329">
                  <a:moveTo>
                    <a:pt x="2116165" y="1057741"/>
                  </a:moveTo>
                  <a:lnTo>
                    <a:pt x="1679699" y="285924"/>
                  </a:lnTo>
                  <a:lnTo>
                    <a:pt x="822774" y="0"/>
                  </a:lnTo>
                  <a:lnTo>
                    <a:pt x="11844" y="550955"/>
                  </a:lnTo>
                  <a:lnTo>
                    <a:pt x="0" y="1570231"/>
                  </a:lnTo>
                  <a:lnTo>
                    <a:pt x="832851" y="2071329"/>
                  </a:lnTo>
                  <a:lnTo>
                    <a:pt x="1603658" y="1734204"/>
                  </a:lnTo>
                  <a:lnTo>
                    <a:pt x="2116165" y="1057741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5835814" y="2556142"/>
              <a:ext cx="837033" cy="928923"/>
            </a:xfrm>
            <a:custGeom>
              <a:avLst/>
              <a:gdLst/>
              <a:ahLst/>
              <a:cxnLst/>
              <a:rect l="0" t="0" r="0" b="0"/>
              <a:pathLst>
                <a:path w="837033" h="928923">
                  <a:moveTo>
                    <a:pt x="837033" y="433945"/>
                  </a:moveTo>
                  <a:lnTo>
                    <a:pt x="626249" y="104865"/>
                  </a:lnTo>
                  <a:lnTo>
                    <a:pt x="264772" y="0"/>
                  </a:lnTo>
                  <a:lnTo>
                    <a:pt x="0" y="258739"/>
                  </a:lnTo>
                  <a:lnTo>
                    <a:pt x="50630" y="584767"/>
                  </a:lnTo>
                  <a:lnTo>
                    <a:pt x="250842" y="928923"/>
                  </a:lnTo>
                  <a:lnTo>
                    <a:pt x="721252" y="882153"/>
                  </a:lnTo>
                  <a:lnTo>
                    <a:pt x="837033" y="433945"/>
                  </a:lnTo>
                </a:path>
              </a:pathLst>
            </a:custGeom>
            <a:ln w="28575" cap="rnd">
              <a:solidFill>
                <a:srgbClr val="5D964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5614803" y="2357251"/>
              <a:ext cx="1233940" cy="1265673"/>
            </a:xfrm>
            <a:custGeom>
              <a:avLst/>
              <a:gdLst/>
              <a:ahLst/>
              <a:cxnLst/>
              <a:rect l="0" t="0" r="0" b="0"/>
              <a:pathLst>
                <a:path w="1233940" h="1265673">
                  <a:moveTo>
                    <a:pt x="1233940" y="632836"/>
                  </a:moveTo>
                  <a:lnTo>
                    <a:pt x="989543" y="125341"/>
                  </a:lnTo>
                  <a:lnTo>
                    <a:pt x="440388" y="0"/>
                  </a:lnTo>
                  <a:lnTo>
                    <a:pt x="0" y="351197"/>
                  </a:lnTo>
                  <a:lnTo>
                    <a:pt x="0" y="914475"/>
                  </a:lnTo>
                  <a:lnTo>
                    <a:pt x="440388" y="1265673"/>
                  </a:lnTo>
                  <a:lnTo>
                    <a:pt x="989543" y="1140332"/>
                  </a:lnTo>
                  <a:lnTo>
                    <a:pt x="1233940" y="632836"/>
                  </a:lnTo>
                </a:path>
              </a:pathLst>
            </a:custGeom>
            <a:ln w="28575" cap="rnd">
              <a:solidFill>
                <a:srgbClr val="BC2D3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6199632" y="1975096"/>
              <a:ext cx="809428" cy="1014991"/>
            </a:xfrm>
            <a:custGeom>
              <a:avLst/>
              <a:gdLst/>
              <a:ahLst/>
              <a:cxnLst/>
              <a:rect l="0" t="0" r="0" b="0"/>
              <a:pathLst>
                <a:path w="809428" h="1014991">
                  <a:moveTo>
                    <a:pt x="0" y="1014991"/>
                  </a:moveTo>
                  <a:lnTo>
                    <a:pt x="80942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5910750" y="1724414"/>
              <a:ext cx="288881" cy="1265673"/>
            </a:xfrm>
            <a:custGeom>
              <a:avLst/>
              <a:gdLst/>
              <a:ahLst/>
              <a:cxnLst/>
              <a:rect l="0" t="0" r="0" b="0"/>
              <a:pathLst>
                <a:path w="288881" h="1265673">
                  <a:moveTo>
                    <a:pt x="288881" y="126567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5029974" y="2426810"/>
              <a:ext cx="1169657" cy="563277"/>
            </a:xfrm>
            <a:custGeom>
              <a:avLst/>
              <a:gdLst/>
              <a:ahLst/>
              <a:cxnLst/>
              <a:rect l="0" t="0" r="0" b="0"/>
              <a:pathLst>
                <a:path w="1169657" h="563277">
                  <a:moveTo>
                    <a:pt x="1169657" y="563277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5029974" y="2990088"/>
              <a:ext cx="1169657" cy="563277"/>
            </a:xfrm>
            <a:custGeom>
              <a:avLst/>
              <a:gdLst/>
              <a:ahLst/>
              <a:cxnLst/>
              <a:rect l="0" t="0" r="0" b="0"/>
              <a:pathLst>
                <a:path w="1169657" h="563277">
                  <a:moveTo>
                    <a:pt x="1169657" y="0"/>
                  </a:moveTo>
                  <a:lnTo>
                    <a:pt x="0" y="563277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8"/>
            <p:cNvSpPr/>
            <p:nvPr/>
          </p:nvSpPr>
          <p:spPr>
            <a:xfrm>
              <a:off x="5910750" y="2990088"/>
              <a:ext cx="288881" cy="1265673"/>
            </a:xfrm>
            <a:custGeom>
              <a:avLst/>
              <a:gdLst/>
              <a:ahLst/>
              <a:cxnLst/>
              <a:rect l="0" t="0" r="0" b="0"/>
              <a:pathLst>
                <a:path w="288881" h="1265673">
                  <a:moveTo>
                    <a:pt x="288881" y="0"/>
                  </a:moveTo>
                  <a:lnTo>
                    <a:pt x="0" y="126567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19"/>
            <p:cNvSpPr/>
            <p:nvPr/>
          </p:nvSpPr>
          <p:spPr>
            <a:xfrm>
              <a:off x="6199632" y="2990088"/>
              <a:ext cx="809428" cy="1014991"/>
            </a:xfrm>
            <a:custGeom>
              <a:avLst/>
              <a:gdLst/>
              <a:ahLst/>
              <a:cxnLst/>
              <a:rect l="0" t="0" r="0" b="0"/>
              <a:pathLst>
                <a:path w="809428" h="1014991">
                  <a:moveTo>
                    <a:pt x="0" y="0"/>
                  </a:moveTo>
                  <a:lnTo>
                    <a:pt x="809428" y="1014991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tx20"/>
            <p:cNvSpPr/>
            <p:nvPr/>
          </p:nvSpPr>
          <p:spPr>
            <a:xfrm>
              <a:off x="7757498" y="2809144"/>
              <a:ext cx="714727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Social media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7757498" y="2921031"/>
              <a:ext cx="121757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influences purchases:</a:t>
              </a:r>
            </a:p>
          </p:txBody>
        </p:sp>
        <p:sp>
          <p:nvSpPr>
            <p:cNvPr id="66" name="tx22"/>
            <p:cNvSpPr/>
            <p:nvPr/>
          </p:nvSpPr>
          <p:spPr>
            <a:xfrm>
              <a:off x="7757498" y="3077368"/>
              <a:ext cx="440280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General</a:t>
              </a:r>
            </a:p>
          </p:txBody>
        </p:sp>
        <p:sp>
          <p:nvSpPr>
            <p:cNvPr id="67" name="tx23"/>
            <p:cNvSpPr/>
            <p:nvPr/>
          </p:nvSpPr>
          <p:spPr>
            <a:xfrm>
              <a:off x="7036394" y="1658211"/>
              <a:ext cx="714727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Social media</a:t>
              </a:r>
            </a:p>
          </p:txBody>
        </p:sp>
        <p:sp>
          <p:nvSpPr>
            <p:cNvPr id="68" name="tx24"/>
            <p:cNvSpPr/>
            <p:nvPr/>
          </p:nvSpPr>
          <p:spPr>
            <a:xfrm>
              <a:off x="6934634" y="1792323"/>
              <a:ext cx="1255272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influences music taste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5045394" y="1357393"/>
              <a:ext cx="1321170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Social media influences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5316721" y="1479797"/>
              <a:ext cx="877289" cy="1002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TV, movie taste</a:t>
              </a:r>
            </a:p>
          </p:txBody>
        </p:sp>
        <p:sp>
          <p:nvSpPr>
            <p:cNvPr id="69" name="tx27"/>
            <p:cNvSpPr/>
            <p:nvPr/>
          </p:nvSpPr>
          <p:spPr>
            <a:xfrm>
              <a:off x="4116705" y="2133211"/>
              <a:ext cx="714727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Social media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4253382" y="2267323"/>
              <a:ext cx="570930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influences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3982466" y="2379210"/>
              <a:ext cx="85595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food purchases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4116705" y="3485077"/>
              <a:ext cx="714727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Social media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4253382" y="3619189"/>
              <a:ext cx="570930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influences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3791192" y="3731076"/>
              <a:ext cx="105719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clothing purchases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5045394" y="4395008"/>
              <a:ext cx="1321170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Social media influences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5108150" y="4506895"/>
              <a:ext cx="121850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electronics purchases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6920226" y="4094189"/>
              <a:ext cx="133180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Uses social media more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6932611" y="4206076"/>
              <a:ext cx="126601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than an hour each day</a:t>
              </a:r>
            </a:p>
          </p:txBody>
        </p:sp>
        <p:sp>
          <p:nvSpPr>
            <p:cNvPr id="37" name="rc37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8" name="rc38"/>
            <p:cNvSpPr/>
            <p:nvPr/>
          </p:nvSpPr>
          <p:spPr>
            <a:xfrm>
              <a:off x="6444194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9" name="rc39"/>
            <p:cNvSpPr/>
            <p:nvPr/>
          </p:nvSpPr>
          <p:spPr>
            <a:xfrm>
              <a:off x="672875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0" name="rc40"/>
            <p:cNvSpPr/>
            <p:nvPr/>
          </p:nvSpPr>
          <p:spPr>
            <a:xfrm>
              <a:off x="7053308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1" name="rc41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2" name="tx42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60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6457526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674875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7073307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140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Social Media Influence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Users Post / During COVID-19 i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Intenders During / Post COVID 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 interested in Grocery Delivery Post / During COVID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 Adult Gen Pop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Social media influences purchases: General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Social media influences music taste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Social media influences TV, movie taste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Social media influences food purchases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Social media influences clothing purchases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Social media influences electronics purchases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Uses social media more than an hour each day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14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Social Media Platforms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Social Media Platforms index aims to identify how often respondents visit or use major social media sites and apps.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38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9" name="rc5"/>
            <p:cNvSpPr/>
            <p:nvPr/>
          </p:nvSpPr>
          <p:spPr>
            <a:xfrm>
              <a:off x="1616424" y="3118104"/>
              <a:ext cx="54861" cy="484548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0" name="rc6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1" name="rc7"/>
            <p:cNvSpPr/>
            <p:nvPr/>
          </p:nvSpPr>
          <p:spPr>
            <a:xfrm>
              <a:off x="2149942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2" name="rc8"/>
            <p:cNvSpPr/>
            <p:nvPr/>
          </p:nvSpPr>
          <p:spPr>
            <a:xfrm>
              <a:off x="2363765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3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4" name="tx4"/>
            <p:cNvSpPr/>
            <p:nvPr/>
          </p:nvSpPr>
          <p:spPr>
            <a:xfrm>
              <a:off x="623019" y="3734069"/>
              <a:ext cx="184458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Grocery Delivery Users Post /</a:t>
              </a:r>
            </a:p>
          </p:txBody>
        </p:sp>
        <p:sp>
          <p:nvSpPr>
            <p:cNvPr id="45" name="tx5"/>
            <p:cNvSpPr/>
            <p:nvPr/>
          </p:nvSpPr>
          <p:spPr>
            <a:xfrm>
              <a:off x="1326782" y="3868181"/>
              <a:ext cx="1140824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During COVID-19 i</a:t>
              </a:r>
            </a:p>
          </p:txBody>
        </p:sp>
        <p:sp>
          <p:nvSpPr>
            <p:cNvPr id="46" name="tx6"/>
            <p:cNvSpPr/>
            <p:nvPr/>
          </p:nvSpPr>
          <p:spPr>
            <a:xfrm>
              <a:off x="767579" y="4034869"/>
              <a:ext cx="1700026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Grocery Delivery Intenders</a:t>
              </a:r>
            </a:p>
          </p:txBody>
        </p:sp>
        <p:sp>
          <p:nvSpPr>
            <p:cNvPr id="47" name="tx7"/>
            <p:cNvSpPr/>
            <p:nvPr/>
          </p:nvSpPr>
          <p:spPr>
            <a:xfrm>
              <a:off x="1208679" y="4168981"/>
              <a:ext cx="125892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During / Post COVID</a:t>
              </a:r>
            </a:p>
          </p:txBody>
        </p:sp>
        <p:sp>
          <p:nvSpPr>
            <p:cNvPr id="48" name="tx8"/>
            <p:cNvSpPr/>
            <p:nvPr/>
          </p:nvSpPr>
          <p:spPr>
            <a:xfrm>
              <a:off x="862443" y="4335668"/>
              <a:ext cx="1605162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Not interested in Grocery</a:t>
              </a:r>
            </a:p>
          </p:txBody>
        </p:sp>
        <p:sp>
          <p:nvSpPr>
            <p:cNvPr id="49" name="tx9"/>
            <p:cNvSpPr/>
            <p:nvPr/>
          </p:nvSpPr>
          <p:spPr>
            <a:xfrm>
              <a:off x="648167" y="4469780"/>
              <a:ext cx="1819438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Delivery Post / During COVID</a:t>
              </a:r>
            </a:p>
          </p:txBody>
        </p:sp>
        <p:sp>
          <p:nvSpPr>
            <p:cNvPr id="50" name="tx10"/>
            <p:cNvSpPr/>
            <p:nvPr/>
          </p:nvSpPr>
          <p:spPr>
            <a:xfrm>
              <a:off x="1356457" y="4637262"/>
              <a:ext cx="111114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BC2D30">
                      <a:alpha val="100000"/>
                    </a:srgbClr>
                  </a:solidFill>
                  <a:latin typeface="Arial"/>
                  <a:cs typeface="Arial"/>
                </a:rPr>
                <a:t>US Adult Gen Pop</a:t>
              </a:r>
            </a:p>
          </p:txBody>
        </p:sp>
        <p:sp>
          <p:nvSpPr>
            <p:cNvPr id="51" name="tx11"/>
            <p:cNvSpPr/>
            <p:nvPr/>
          </p:nvSpPr>
          <p:spPr>
            <a:xfrm>
              <a:off x="2688538" y="3829304"/>
              <a:ext cx="213239" cy="833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111</a:t>
              </a:r>
            </a:p>
          </p:txBody>
        </p:sp>
        <p:sp>
          <p:nvSpPr>
            <p:cNvPr id="52" name="tx12"/>
            <p:cNvSpPr/>
            <p:nvPr/>
          </p:nvSpPr>
          <p:spPr>
            <a:xfrm>
              <a:off x="2688538" y="4126928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119</a:t>
              </a:r>
            </a:p>
          </p:txBody>
        </p:sp>
        <p:sp>
          <p:nvSpPr>
            <p:cNvPr id="53" name="tx13"/>
            <p:cNvSpPr/>
            <p:nvPr/>
          </p:nvSpPr>
          <p:spPr>
            <a:xfrm>
              <a:off x="2759617" y="4427728"/>
              <a:ext cx="14215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91</a:t>
              </a:r>
            </a:p>
          </p:txBody>
        </p:sp>
        <p:sp>
          <p:nvSpPr>
            <p:cNvPr id="54" name="tx14"/>
            <p:cNvSpPr/>
            <p:nvPr/>
          </p:nvSpPr>
          <p:spPr>
            <a:xfrm>
              <a:off x="2688538" y="4661471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55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225965" y="2018342"/>
              <a:ext cx="1947333" cy="1943490"/>
            </a:xfrm>
            <a:custGeom>
              <a:avLst/>
              <a:gdLst/>
              <a:ahLst/>
              <a:cxnLst/>
              <a:rect l="0" t="0" r="0" b="0"/>
              <a:pathLst>
                <a:path w="1947333" h="1943490">
                  <a:moveTo>
                    <a:pt x="1947333" y="971745"/>
                  </a:moveTo>
                  <a:lnTo>
                    <a:pt x="1939655" y="849712"/>
                  </a:lnTo>
                  <a:lnTo>
                    <a:pt x="1916743" y="729604"/>
                  </a:lnTo>
                  <a:lnTo>
                    <a:pt x="1878959" y="613314"/>
                  </a:lnTo>
                  <a:lnTo>
                    <a:pt x="1826897" y="502677"/>
                  </a:lnTo>
                  <a:lnTo>
                    <a:pt x="1761379" y="399438"/>
                  </a:lnTo>
                  <a:lnTo>
                    <a:pt x="1683439" y="305224"/>
                  </a:lnTo>
                  <a:lnTo>
                    <a:pt x="1594305" y="221522"/>
                  </a:lnTo>
                  <a:lnTo>
                    <a:pt x="1495383" y="149651"/>
                  </a:lnTo>
                  <a:lnTo>
                    <a:pt x="1388233" y="90745"/>
                  </a:lnTo>
                  <a:lnTo>
                    <a:pt x="1274546" y="45733"/>
                  </a:lnTo>
                  <a:lnTo>
                    <a:pt x="1156113" y="15325"/>
                  </a:lnTo>
                  <a:lnTo>
                    <a:pt x="1034803" y="0"/>
                  </a:lnTo>
                  <a:lnTo>
                    <a:pt x="912529" y="0"/>
                  </a:lnTo>
                  <a:lnTo>
                    <a:pt x="791219" y="15325"/>
                  </a:lnTo>
                  <a:lnTo>
                    <a:pt x="672787" y="45733"/>
                  </a:lnTo>
                  <a:lnTo>
                    <a:pt x="559099" y="90745"/>
                  </a:lnTo>
                  <a:lnTo>
                    <a:pt x="451949" y="149651"/>
                  </a:lnTo>
                  <a:lnTo>
                    <a:pt x="353028" y="221522"/>
                  </a:lnTo>
                  <a:lnTo>
                    <a:pt x="263894" y="305224"/>
                  </a:lnTo>
                  <a:lnTo>
                    <a:pt x="185953" y="399438"/>
                  </a:lnTo>
                  <a:lnTo>
                    <a:pt x="120436" y="502677"/>
                  </a:lnTo>
                  <a:lnTo>
                    <a:pt x="68374" y="613314"/>
                  </a:lnTo>
                  <a:lnTo>
                    <a:pt x="30589" y="729604"/>
                  </a:lnTo>
                  <a:lnTo>
                    <a:pt x="7677" y="849712"/>
                  </a:lnTo>
                  <a:lnTo>
                    <a:pt x="0" y="971745"/>
                  </a:lnTo>
                  <a:lnTo>
                    <a:pt x="7677" y="1093778"/>
                  </a:lnTo>
                  <a:lnTo>
                    <a:pt x="30589" y="1213886"/>
                  </a:lnTo>
                  <a:lnTo>
                    <a:pt x="68374" y="1330175"/>
                  </a:lnTo>
                  <a:lnTo>
                    <a:pt x="120436" y="1440812"/>
                  </a:lnTo>
                  <a:lnTo>
                    <a:pt x="185953" y="1544052"/>
                  </a:lnTo>
                  <a:lnTo>
                    <a:pt x="263894" y="1638266"/>
                  </a:lnTo>
                  <a:lnTo>
                    <a:pt x="353028" y="1721968"/>
                  </a:lnTo>
                  <a:lnTo>
                    <a:pt x="451949" y="1793839"/>
                  </a:lnTo>
                  <a:lnTo>
                    <a:pt x="559099" y="1852745"/>
                  </a:lnTo>
                  <a:lnTo>
                    <a:pt x="672787" y="1897757"/>
                  </a:lnTo>
                  <a:lnTo>
                    <a:pt x="791219" y="1928165"/>
                  </a:lnTo>
                  <a:lnTo>
                    <a:pt x="912529" y="1943490"/>
                  </a:lnTo>
                  <a:lnTo>
                    <a:pt x="1034803" y="1943490"/>
                  </a:lnTo>
                  <a:lnTo>
                    <a:pt x="1156113" y="1928165"/>
                  </a:lnTo>
                  <a:lnTo>
                    <a:pt x="1274546" y="1897757"/>
                  </a:lnTo>
                  <a:lnTo>
                    <a:pt x="1388233" y="1852745"/>
                  </a:lnTo>
                  <a:lnTo>
                    <a:pt x="1495383" y="1793839"/>
                  </a:lnTo>
                  <a:lnTo>
                    <a:pt x="1594305" y="1721968"/>
                  </a:lnTo>
                  <a:lnTo>
                    <a:pt x="1683439" y="1638266"/>
                  </a:lnTo>
                  <a:lnTo>
                    <a:pt x="1761379" y="1544052"/>
                  </a:lnTo>
                  <a:lnTo>
                    <a:pt x="1826897" y="1440812"/>
                  </a:lnTo>
                  <a:lnTo>
                    <a:pt x="1878959" y="1330175"/>
                  </a:lnTo>
                  <a:lnTo>
                    <a:pt x="1916743" y="1213886"/>
                  </a:lnTo>
                  <a:lnTo>
                    <a:pt x="1939655" y="1093778"/>
                  </a:lnTo>
                  <a:lnTo>
                    <a:pt x="1947333" y="97174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" name="pl6"/>
            <p:cNvSpPr/>
            <p:nvPr/>
          </p:nvSpPr>
          <p:spPr>
            <a:xfrm>
              <a:off x="5550520" y="2342257"/>
              <a:ext cx="1298222" cy="1295660"/>
            </a:xfrm>
            <a:custGeom>
              <a:avLst/>
              <a:gdLst/>
              <a:ahLst/>
              <a:cxnLst/>
              <a:rect l="0" t="0" r="0" b="0"/>
              <a:pathLst>
                <a:path w="1298222" h="1295660">
                  <a:moveTo>
                    <a:pt x="1298222" y="647830"/>
                  </a:moveTo>
                  <a:lnTo>
                    <a:pt x="1293103" y="566475"/>
                  </a:lnTo>
                  <a:lnTo>
                    <a:pt x="1277829" y="486402"/>
                  </a:lnTo>
                  <a:lnTo>
                    <a:pt x="1252639" y="408876"/>
                  </a:lnTo>
                  <a:lnTo>
                    <a:pt x="1217931" y="335118"/>
                  </a:lnTo>
                  <a:lnTo>
                    <a:pt x="1174253" y="266292"/>
                  </a:lnTo>
                  <a:lnTo>
                    <a:pt x="1122292" y="203483"/>
                  </a:lnTo>
                  <a:lnTo>
                    <a:pt x="1062870" y="147681"/>
                  </a:lnTo>
                  <a:lnTo>
                    <a:pt x="996922" y="99767"/>
                  </a:lnTo>
                  <a:lnTo>
                    <a:pt x="925489" y="60496"/>
                  </a:lnTo>
                  <a:lnTo>
                    <a:pt x="849697" y="30488"/>
                  </a:lnTo>
                  <a:lnTo>
                    <a:pt x="770742" y="10216"/>
                  </a:lnTo>
                  <a:lnTo>
                    <a:pt x="689869" y="0"/>
                  </a:lnTo>
                  <a:lnTo>
                    <a:pt x="608353" y="0"/>
                  </a:lnTo>
                  <a:lnTo>
                    <a:pt x="527479" y="10216"/>
                  </a:lnTo>
                  <a:lnTo>
                    <a:pt x="448524" y="30488"/>
                  </a:lnTo>
                  <a:lnTo>
                    <a:pt x="372733" y="60496"/>
                  </a:lnTo>
                  <a:lnTo>
                    <a:pt x="301299" y="99767"/>
                  </a:lnTo>
                  <a:lnTo>
                    <a:pt x="235352" y="147681"/>
                  </a:lnTo>
                  <a:lnTo>
                    <a:pt x="175929" y="203483"/>
                  </a:lnTo>
                  <a:lnTo>
                    <a:pt x="123969" y="266292"/>
                  </a:lnTo>
                  <a:lnTo>
                    <a:pt x="80290" y="335118"/>
                  </a:lnTo>
                  <a:lnTo>
                    <a:pt x="45582" y="408876"/>
                  </a:lnTo>
                  <a:lnTo>
                    <a:pt x="20393" y="486402"/>
                  </a:lnTo>
                  <a:lnTo>
                    <a:pt x="5118" y="566475"/>
                  </a:lnTo>
                  <a:lnTo>
                    <a:pt x="0" y="647830"/>
                  </a:lnTo>
                  <a:lnTo>
                    <a:pt x="5118" y="729185"/>
                  </a:lnTo>
                  <a:lnTo>
                    <a:pt x="20393" y="809257"/>
                  </a:lnTo>
                  <a:lnTo>
                    <a:pt x="45582" y="886783"/>
                  </a:lnTo>
                  <a:lnTo>
                    <a:pt x="80290" y="960541"/>
                  </a:lnTo>
                  <a:lnTo>
                    <a:pt x="123969" y="1029368"/>
                  </a:lnTo>
                  <a:lnTo>
                    <a:pt x="175929" y="1092177"/>
                  </a:lnTo>
                  <a:lnTo>
                    <a:pt x="235352" y="1147978"/>
                  </a:lnTo>
                  <a:lnTo>
                    <a:pt x="301299" y="1195892"/>
                  </a:lnTo>
                  <a:lnTo>
                    <a:pt x="372733" y="1235163"/>
                  </a:lnTo>
                  <a:lnTo>
                    <a:pt x="448524" y="1265171"/>
                  </a:lnTo>
                  <a:lnTo>
                    <a:pt x="527479" y="1285443"/>
                  </a:lnTo>
                  <a:lnTo>
                    <a:pt x="608353" y="1295660"/>
                  </a:lnTo>
                  <a:lnTo>
                    <a:pt x="689869" y="1295660"/>
                  </a:lnTo>
                  <a:lnTo>
                    <a:pt x="770742" y="1285443"/>
                  </a:lnTo>
                  <a:lnTo>
                    <a:pt x="849697" y="1265171"/>
                  </a:lnTo>
                  <a:lnTo>
                    <a:pt x="925489" y="1235163"/>
                  </a:lnTo>
                  <a:lnTo>
                    <a:pt x="996922" y="1195892"/>
                  </a:lnTo>
                  <a:lnTo>
                    <a:pt x="1062870" y="1147978"/>
                  </a:lnTo>
                  <a:lnTo>
                    <a:pt x="1122292" y="1092177"/>
                  </a:lnTo>
                  <a:lnTo>
                    <a:pt x="1174253" y="1029368"/>
                  </a:lnTo>
                  <a:lnTo>
                    <a:pt x="1217931" y="960541"/>
                  </a:lnTo>
                  <a:lnTo>
                    <a:pt x="1252639" y="886783"/>
                  </a:lnTo>
                  <a:lnTo>
                    <a:pt x="1277829" y="809257"/>
                  </a:lnTo>
                  <a:lnTo>
                    <a:pt x="1293103" y="729185"/>
                  </a:lnTo>
                  <a:lnTo>
                    <a:pt x="1298222" y="64783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875076" y="2666172"/>
              <a:ext cx="649111" cy="647830"/>
            </a:xfrm>
            <a:custGeom>
              <a:avLst/>
              <a:gdLst/>
              <a:ahLst/>
              <a:cxnLst/>
              <a:rect l="0" t="0" r="0" b="0"/>
              <a:pathLst>
                <a:path w="649111" h="647830">
                  <a:moveTo>
                    <a:pt x="649111" y="323915"/>
                  </a:moveTo>
                  <a:lnTo>
                    <a:pt x="646551" y="283237"/>
                  </a:lnTo>
                  <a:lnTo>
                    <a:pt x="638914" y="243201"/>
                  </a:lnTo>
                  <a:lnTo>
                    <a:pt x="626319" y="204438"/>
                  </a:lnTo>
                  <a:lnTo>
                    <a:pt x="608965" y="167559"/>
                  </a:lnTo>
                  <a:lnTo>
                    <a:pt x="587126" y="133146"/>
                  </a:lnTo>
                  <a:lnTo>
                    <a:pt x="561146" y="101741"/>
                  </a:lnTo>
                  <a:lnTo>
                    <a:pt x="531435" y="73840"/>
                  </a:lnTo>
                  <a:lnTo>
                    <a:pt x="498461" y="49883"/>
                  </a:lnTo>
                  <a:lnTo>
                    <a:pt x="462744" y="30248"/>
                  </a:lnTo>
                  <a:lnTo>
                    <a:pt x="424848" y="15244"/>
                  </a:lnTo>
                  <a:lnTo>
                    <a:pt x="385371" y="5108"/>
                  </a:lnTo>
                  <a:lnTo>
                    <a:pt x="344934" y="0"/>
                  </a:lnTo>
                  <a:lnTo>
                    <a:pt x="304176" y="0"/>
                  </a:lnTo>
                  <a:lnTo>
                    <a:pt x="263739" y="5108"/>
                  </a:lnTo>
                  <a:lnTo>
                    <a:pt x="224262" y="15244"/>
                  </a:lnTo>
                  <a:lnTo>
                    <a:pt x="186366" y="30248"/>
                  </a:lnTo>
                  <a:lnTo>
                    <a:pt x="150649" y="49883"/>
                  </a:lnTo>
                  <a:lnTo>
                    <a:pt x="117676" y="73840"/>
                  </a:lnTo>
                  <a:lnTo>
                    <a:pt x="87964" y="101741"/>
                  </a:lnTo>
                  <a:lnTo>
                    <a:pt x="61984" y="133146"/>
                  </a:lnTo>
                  <a:lnTo>
                    <a:pt x="40145" y="167559"/>
                  </a:lnTo>
                  <a:lnTo>
                    <a:pt x="22791" y="204438"/>
                  </a:lnTo>
                  <a:lnTo>
                    <a:pt x="10196" y="243201"/>
                  </a:lnTo>
                  <a:lnTo>
                    <a:pt x="2559" y="283237"/>
                  </a:lnTo>
                  <a:lnTo>
                    <a:pt x="0" y="323915"/>
                  </a:lnTo>
                  <a:lnTo>
                    <a:pt x="2559" y="364592"/>
                  </a:lnTo>
                  <a:lnTo>
                    <a:pt x="10196" y="404628"/>
                  </a:lnTo>
                  <a:lnTo>
                    <a:pt x="22791" y="443391"/>
                  </a:lnTo>
                  <a:lnTo>
                    <a:pt x="40145" y="480270"/>
                  </a:lnTo>
                  <a:lnTo>
                    <a:pt x="61984" y="514684"/>
                  </a:lnTo>
                  <a:lnTo>
                    <a:pt x="87964" y="546088"/>
                  </a:lnTo>
                  <a:lnTo>
                    <a:pt x="117676" y="573989"/>
                  </a:lnTo>
                  <a:lnTo>
                    <a:pt x="150649" y="597946"/>
                  </a:lnTo>
                  <a:lnTo>
                    <a:pt x="186366" y="617581"/>
                  </a:lnTo>
                  <a:lnTo>
                    <a:pt x="224262" y="632585"/>
                  </a:lnTo>
                  <a:lnTo>
                    <a:pt x="263739" y="642721"/>
                  </a:lnTo>
                  <a:lnTo>
                    <a:pt x="304176" y="647830"/>
                  </a:lnTo>
                  <a:lnTo>
                    <a:pt x="344934" y="647830"/>
                  </a:lnTo>
                  <a:lnTo>
                    <a:pt x="385371" y="642721"/>
                  </a:lnTo>
                  <a:lnTo>
                    <a:pt x="424848" y="632585"/>
                  </a:lnTo>
                  <a:lnTo>
                    <a:pt x="462744" y="617581"/>
                  </a:lnTo>
                  <a:lnTo>
                    <a:pt x="498461" y="597946"/>
                  </a:lnTo>
                  <a:lnTo>
                    <a:pt x="531435" y="573989"/>
                  </a:lnTo>
                  <a:lnTo>
                    <a:pt x="561146" y="546088"/>
                  </a:lnTo>
                  <a:lnTo>
                    <a:pt x="587126" y="514684"/>
                  </a:lnTo>
                  <a:lnTo>
                    <a:pt x="608965" y="480270"/>
                  </a:lnTo>
                  <a:lnTo>
                    <a:pt x="626319" y="443391"/>
                  </a:lnTo>
                  <a:lnTo>
                    <a:pt x="638914" y="404628"/>
                  </a:lnTo>
                  <a:lnTo>
                    <a:pt x="646551" y="364592"/>
                  </a:lnTo>
                  <a:lnTo>
                    <a:pt x="649111" y="32391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281591" y="2273813"/>
              <a:ext cx="1595901" cy="1383269"/>
            </a:xfrm>
            <a:custGeom>
              <a:avLst/>
              <a:gdLst/>
              <a:ahLst/>
              <a:cxnLst/>
              <a:rect l="0" t="0" r="0" b="0"/>
              <a:pathLst>
                <a:path w="1595901" h="1383269">
                  <a:moveTo>
                    <a:pt x="1595901" y="716274"/>
                  </a:moveTo>
                  <a:lnTo>
                    <a:pt x="1150771" y="0"/>
                  </a:lnTo>
                  <a:lnTo>
                    <a:pt x="133782" y="146477"/>
                  </a:lnTo>
                  <a:lnTo>
                    <a:pt x="0" y="1383269"/>
                  </a:lnTo>
                  <a:lnTo>
                    <a:pt x="1105194" y="1292275"/>
                  </a:lnTo>
                  <a:lnTo>
                    <a:pt x="1595901" y="716274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310340" y="2075947"/>
              <a:ext cx="1813124" cy="1793300"/>
            </a:xfrm>
            <a:custGeom>
              <a:avLst/>
              <a:gdLst/>
              <a:ahLst/>
              <a:cxnLst/>
              <a:rect l="0" t="0" r="0" b="0"/>
              <a:pathLst>
                <a:path w="1813124" h="1793300">
                  <a:moveTo>
                    <a:pt x="1813124" y="914140"/>
                  </a:moveTo>
                  <a:lnTo>
                    <a:pt x="1186313" y="0"/>
                  </a:lnTo>
                  <a:lnTo>
                    <a:pt x="174131" y="394545"/>
                  </a:lnTo>
                  <a:lnTo>
                    <a:pt x="0" y="1560248"/>
                  </a:lnTo>
                  <a:lnTo>
                    <a:pt x="1174947" y="1793300"/>
                  </a:lnTo>
                  <a:lnTo>
                    <a:pt x="1813124" y="914140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5818443" y="2511252"/>
              <a:ext cx="950438" cy="1054836"/>
            </a:xfrm>
            <a:custGeom>
              <a:avLst/>
              <a:gdLst/>
              <a:ahLst/>
              <a:cxnLst/>
              <a:rect l="0" t="0" r="0" b="0"/>
              <a:pathLst>
                <a:path w="950438" h="1054836">
                  <a:moveTo>
                    <a:pt x="950438" y="478835"/>
                  </a:moveTo>
                  <a:lnTo>
                    <a:pt x="536771" y="0"/>
                  </a:lnTo>
                  <a:lnTo>
                    <a:pt x="0" y="201885"/>
                  </a:lnTo>
                  <a:lnTo>
                    <a:pt x="86035" y="693276"/>
                  </a:lnTo>
                  <a:lnTo>
                    <a:pt x="568342" y="1054836"/>
                  </a:lnTo>
                  <a:lnTo>
                    <a:pt x="950438" y="478835"/>
                  </a:lnTo>
                </a:path>
              </a:pathLst>
            </a:custGeom>
            <a:ln w="28575" cap="rnd">
              <a:solidFill>
                <a:srgbClr val="5D964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5674490" y="2372746"/>
              <a:ext cx="1174253" cy="1234682"/>
            </a:xfrm>
            <a:custGeom>
              <a:avLst/>
              <a:gdLst/>
              <a:ahLst/>
              <a:cxnLst/>
              <a:rect l="0" t="0" r="0" b="0"/>
              <a:pathLst>
                <a:path w="1174253" h="1234682">
                  <a:moveTo>
                    <a:pt x="1174253" y="617341"/>
                  </a:moveTo>
                  <a:lnTo>
                    <a:pt x="725728" y="0"/>
                  </a:lnTo>
                  <a:lnTo>
                    <a:pt x="0" y="235803"/>
                  </a:lnTo>
                  <a:lnTo>
                    <a:pt x="0" y="998879"/>
                  </a:lnTo>
                  <a:lnTo>
                    <a:pt x="725728" y="1234682"/>
                  </a:lnTo>
                  <a:lnTo>
                    <a:pt x="1174253" y="617341"/>
                  </a:lnTo>
                </a:path>
              </a:pathLst>
            </a:custGeom>
            <a:ln w="28575" cap="rnd">
              <a:solidFill>
                <a:srgbClr val="BC2D3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6199632" y="1755405"/>
              <a:ext cx="401172" cy="1234682"/>
            </a:xfrm>
            <a:custGeom>
              <a:avLst/>
              <a:gdLst/>
              <a:ahLst/>
              <a:cxnLst/>
              <a:rect l="0" t="0" r="0" b="0"/>
              <a:pathLst>
                <a:path w="401172" h="1234682">
                  <a:moveTo>
                    <a:pt x="0" y="1234682"/>
                  </a:moveTo>
                  <a:lnTo>
                    <a:pt x="40117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5149348" y="2227012"/>
              <a:ext cx="1050283" cy="763075"/>
            </a:xfrm>
            <a:custGeom>
              <a:avLst/>
              <a:gdLst/>
              <a:ahLst/>
              <a:cxnLst/>
              <a:rect l="0" t="0" r="0" b="0"/>
              <a:pathLst>
                <a:path w="1050283" h="763075">
                  <a:moveTo>
                    <a:pt x="1050283" y="763075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5149348" y="2990088"/>
              <a:ext cx="1050283" cy="763075"/>
            </a:xfrm>
            <a:custGeom>
              <a:avLst/>
              <a:gdLst/>
              <a:ahLst/>
              <a:cxnLst/>
              <a:rect l="0" t="0" r="0" b="0"/>
              <a:pathLst>
                <a:path w="1050283" h="763075">
                  <a:moveTo>
                    <a:pt x="1050283" y="0"/>
                  </a:moveTo>
                  <a:lnTo>
                    <a:pt x="0" y="76307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6199632" y="2990088"/>
              <a:ext cx="401172" cy="1234682"/>
            </a:xfrm>
            <a:custGeom>
              <a:avLst/>
              <a:gdLst/>
              <a:ahLst/>
              <a:cxnLst/>
              <a:rect l="0" t="0" r="0" b="0"/>
              <a:pathLst>
                <a:path w="401172" h="1234682">
                  <a:moveTo>
                    <a:pt x="0" y="0"/>
                  </a:moveTo>
                  <a:lnTo>
                    <a:pt x="401172" y="1234682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tx18"/>
            <p:cNvSpPr/>
            <p:nvPr/>
          </p:nvSpPr>
          <p:spPr>
            <a:xfrm>
              <a:off x="7757498" y="2853975"/>
              <a:ext cx="44469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Actively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7757498" y="3010312"/>
              <a:ext cx="826665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uses Facebook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6527399" y="1372356"/>
              <a:ext cx="44469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Actively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6444585" y="1528693"/>
              <a:ext cx="684396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uses Twitter</a:t>
              </a:r>
            </a:p>
          </p:txBody>
        </p:sp>
        <p:sp>
          <p:nvSpPr>
            <p:cNvPr id="57" name="tx22"/>
            <p:cNvSpPr/>
            <p:nvPr/>
          </p:nvSpPr>
          <p:spPr>
            <a:xfrm>
              <a:off x="4537056" y="1938284"/>
              <a:ext cx="44469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Actively</a:t>
              </a:r>
            </a:p>
          </p:txBody>
        </p:sp>
        <p:sp>
          <p:nvSpPr>
            <p:cNvPr id="58" name="tx23"/>
            <p:cNvSpPr/>
            <p:nvPr/>
          </p:nvSpPr>
          <p:spPr>
            <a:xfrm>
              <a:off x="4161565" y="2075968"/>
              <a:ext cx="859832" cy="1071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uses Instagram</a:t>
              </a:r>
            </a:p>
          </p:txBody>
        </p:sp>
        <p:sp>
          <p:nvSpPr>
            <p:cNvPr id="59" name="tx24"/>
            <p:cNvSpPr/>
            <p:nvPr/>
          </p:nvSpPr>
          <p:spPr>
            <a:xfrm>
              <a:off x="4537056" y="3769666"/>
              <a:ext cx="44469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Actively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4224821" y="3926003"/>
              <a:ext cx="78989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uses Pinterest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6527399" y="4335594"/>
              <a:ext cx="44469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Actively</a:t>
              </a:r>
            </a:p>
          </p:txBody>
        </p:sp>
        <p:sp>
          <p:nvSpPr>
            <p:cNvPr id="60" name="tx27"/>
            <p:cNvSpPr/>
            <p:nvPr/>
          </p:nvSpPr>
          <p:spPr>
            <a:xfrm>
              <a:off x="6398750" y="4469706"/>
              <a:ext cx="817064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uses Snapchat</a:t>
              </a:r>
            </a:p>
          </p:txBody>
        </p:sp>
        <p:sp>
          <p:nvSpPr>
            <p:cNvPr id="28" name="rc28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9" name="rc29"/>
            <p:cNvSpPr/>
            <p:nvPr/>
          </p:nvSpPr>
          <p:spPr>
            <a:xfrm>
              <a:off x="6444194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0" name="rc30"/>
            <p:cNvSpPr/>
            <p:nvPr/>
          </p:nvSpPr>
          <p:spPr>
            <a:xfrm>
              <a:off x="672875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1"/>
            <p:cNvSpPr/>
            <p:nvPr/>
          </p:nvSpPr>
          <p:spPr>
            <a:xfrm>
              <a:off x="7053308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2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tx33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60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6457526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674875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7073307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140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15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Social Media Platforms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Users Post / During COVID-19 i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Intenders During / Post COVID 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 interested in Grocery Delivery Post / During COVID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 Adult Gen Pop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Actively uses Facebook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Actively uses Twitter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Actively uses Instagram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Actively uses Pinterest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Actively uses Snapchat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Price Sensitivity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Price Sensitivity index aims to identify the extent to which segments are price-conscious when shopping, both as a whole and across specific categories.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41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2" name="rc5"/>
            <p:cNvSpPr/>
            <p:nvPr/>
          </p:nvSpPr>
          <p:spPr>
            <a:xfrm>
              <a:off x="1673788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3" name="rc6"/>
            <p:cNvSpPr/>
            <p:nvPr/>
          </p:nvSpPr>
          <p:spPr>
            <a:xfrm>
              <a:off x="1681985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4" name="rc7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5" name="rc8"/>
            <p:cNvSpPr/>
            <p:nvPr/>
          </p:nvSpPr>
          <p:spPr>
            <a:xfrm>
              <a:off x="1942367" y="3118104"/>
              <a:ext cx="54861" cy="484548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6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7" name="tx4"/>
            <p:cNvSpPr/>
            <p:nvPr/>
          </p:nvSpPr>
          <p:spPr>
            <a:xfrm>
              <a:off x="623019" y="3734069"/>
              <a:ext cx="184458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Grocery Delivery Users Post /</a:t>
              </a:r>
            </a:p>
          </p:txBody>
        </p:sp>
        <p:sp>
          <p:nvSpPr>
            <p:cNvPr id="48" name="tx5"/>
            <p:cNvSpPr/>
            <p:nvPr/>
          </p:nvSpPr>
          <p:spPr>
            <a:xfrm>
              <a:off x="1326782" y="3868181"/>
              <a:ext cx="1140824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During COVID-19 i</a:t>
              </a:r>
            </a:p>
          </p:txBody>
        </p:sp>
        <p:sp>
          <p:nvSpPr>
            <p:cNvPr id="49" name="tx6"/>
            <p:cNvSpPr/>
            <p:nvPr/>
          </p:nvSpPr>
          <p:spPr>
            <a:xfrm>
              <a:off x="767579" y="4034869"/>
              <a:ext cx="1700026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Grocery Delivery Intenders</a:t>
              </a:r>
            </a:p>
          </p:txBody>
        </p:sp>
        <p:sp>
          <p:nvSpPr>
            <p:cNvPr id="50" name="tx7"/>
            <p:cNvSpPr/>
            <p:nvPr/>
          </p:nvSpPr>
          <p:spPr>
            <a:xfrm>
              <a:off x="1208679" y="4168981"/>
              <a:ext cx="125892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During / Post COVID</a:t>
              </a:r>
            </a:p>
          </p:txBody>
        </p:sp>
        <p:sp>
          <p:nvSpPr>
            <p:cNvPr id="51" name="tx8"/>
            <p:cNvSpPr/>
            <p:nvPr/>
          </p:nvSpPr>
          <p:spPr>
            <a:xfrm>
              <a:off x="862443" y="4335668"/>
              <a:ext cx="1605162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Not interested in Grocery</a:t>
              </a:r>
            </a:p>
          </p:txBody>
        </p:sp>
        <p:sp>
          <p:nvSpPr>
            <p:cNvPr id="52" name="tx9"/>
            <p:cNvSpPr/>
            <p:nvPr/>
          </p:nvSpPr>
          <p:spPr>
            <a:xfrm>
              <a:off x="648167" y="4469780"/>
              <a:ext cx="1819438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Delivery Post / During COVID</a:t>
              </a:r>
            </a:p>
          </p:txBody>
        </p:sp>
        <p:sp>
          <p:nvSpPr>
            <p:cNvPr id="53" name="tx10"/>
            <p:cNvSpPr/>
            <p:nvPr/>
          </p:nvSpPr>
          <p:spPr>
            <a:xfrm>
              <a:off x="1356457" y="4637262"/>
              <a:ext cx="111114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BC2D30">
                      <a:alpha val="100000"/>
                    </a:srgbClr>
                  </a:solidFill>
                  <a:latin typeface="Arial"/>
                  <a:cs typeface="Arial"/>
                </a:rPr>
                <a:t>US Adult Gen Pop</a:t>
              </a:r>
            </a:p>
          </p:txBody>
        </p:sp>
        <p:sp>
          <p:nvSpPr>
            <p:cNvPr id="54" name="tx11"/>
            <p:cNvSpPr/>
            <p:nvPr/>
          </p:nvSpPr>
          <p:spPr>
            <a:xfrm>
              <a:off x="2759617" y="3826129"/>
              <a:ext cx="14215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93</a:t>
              </a:r>
            </a:p>
          </p:txBody>
        </p:sp>
        <p:sp>
          <p:nvSpPr>
            <p:cNvPr id="55" name="tx12"/>
            <p:cNvSpPr/>
            <p:nvPr/>
          </p:nvSpPr>
          <p:spPr>
            <a:xfrm>
              <a:off x="2759617" y="4126928"/>
              <a:ext cx="14215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93</a:t>
              </a:r>
            </a:p>
          </p:txBody>
        </p:sp>
        <p:sp>
          <p:nvSpPr>
            <p:cNvPr id="56" name="tx13"/>
            <p:cNvSpPr/>
            <p:nvPr/>
          </p:nvSpPr>
          <p:spPr>
            <a:xfrm>
              <a:off x="2688538" y="4427728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103</a:t>
              </a:r>
            </a:p>
          </p:txBody>
        </p:sp>
        <p:sp>
          <p:nvSpPr>
            <p:cNvPr id="57" name="tx14"/>
            <p:cNvSpPr/>
            <p:nvPr/>
          </p:nvSpPr>
          <p:spPr>
            <a:xfrm>
              <a:off x="2688538" y="4661471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58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225965" y="2018342"/>
              <a:ext cx="1947333" cy="1943490"/>
            </a:xfrm>
            <a:custGeom>
              <a:avLst/>
              <a:gdLst/>
              <a:ahLst/>
              <a:cxnLst/>
              <a:rect l="0" t="0" r="0" b="0"/>
              <a:pathLst>
                <a:path w="1947333" h="1943490">
                  <a:moveTo>
                    <a:pt x="1947333" y="971745"/>
                  </a:moveTo>
                  <a:lnTo>
                    <a:pt x="1939655" y="849712"/>
                  </a:lnTo>
                  <a:lnTo>
                    <a:pt x="1916743" y="729604"/>
                  </a:lnTo>
                  <a:lnTo>
                    <a:pt x="1878959" y="613314"/>
                  </a:lnTo>
                  <a:lnTo>
                    <a:pt x="1826897" y="502677"/>
                  </a:lnTo>
                  <a:lnTo>
                    <a:pt x="1761379" y="399438"/>
                  </a:lnTo>
                  <a:lnTo>
                    <a:pt x="1683439" y="305224"/>
                  </a:lnTo>
                  <a:lnTo>
                    <a:pt x="1594305" y="221522"/>
                  </a:lnTo>
                  <a:lnTo>
                    <a:pt x="1495383" y="149651"/>
                  </a:lnTo>
                  <a:lnTo>
                    <a:pt x="1388233" y="90745"/>
                  </a:lnTo>
                  <a:lnTo>
                    <a:pt x="1274546" y="45733"/>
                  </a:lnTo>
                  <a:lnTo>
                    <a:pt x="1156113" y="15325"/>
                  </a:lnTo>
                  <a:lnTo>
                    <a:pt x="1034803" y="0"/>
                  </a:lnTo>
                  <a:lnTo>
                    <a:pt x="912529" y="0"/>
                  </a:lnTo>
                  <a:lnTo>
                    <a:pt x="791219" y="15325"/>
                  </a:lnTo>
                  <a:lnTo>
                    <a:pt x="672787" y="45733"/>
                  </a:lnTo>
                  <a:lnTo>
                    <a:pt x="559099" y="90745"/>
                  </a:lnTo>
                  <a:lnTo>
                    <a:pt x="451949" y="149651"/>
                  </a:lnTo>
                  <a:lnTo>
                    <a:pt x="353028" y="221522"/>
                  </a:lnTo>
                  <a:lnTo>
                    <a:pt x="263894" y="305224"/>
                  </a:lnTo>
                  <a:lnTo>
                    <a:pt x="185953" y="399438"/>
                  </a:lnTo>
                  <a:lnTo>
                    <a:pt x="120436" y="502677"/>
                  </a:lnTo>
                  <a:lnTo>
                    <a:pt x="68374" y="613314"/>
                  </a:lnTo>
                  <a:lnTo>
                    <a:pt x="30589" y="729604"/>
                  </a:lnTo>
                  <a:lnTo>
                    <a:pt x="7677" y="849712"/>
                  </a:lnTo>
                  <a:lnTo>
                    <a:pt x="0" y="971745"/>
                  </a:lnTo>
                  <a:lnTo>
                    <a:pt x="7677" y="1093778"/>
                  </a:lnTo>
                  <a:lnTo>
                    <a:pt x="30589" y="1213886"/>
                  </a:lnTo>
                  <a:lnTo>
                    <a:pt x="68374" y="1330175"/>
                  </a:lnTo>
                  <a:lnTo>
                    <a:pt x="120436" y="1440812"/>
                  </a:lnTo>
                  <a:lnTo>
                    <a:pt x="185953" y="1544052"/>
                  </a:lnTo>
                  <a:lnTo>
                    <a:pt x="263894" y="1638266"/>
                  </a:lnTo>
                  <a:lnTo>
                    <a:pt x="353028" y="1721968"/>
                  </a:lnTo>
                  <a:lnTo>
                    <a:pt x="451949" y="1793839"/>
                  </a:lnTo>
                  <a:lnTo>
                    <a:pt x="559099" y="1852745"/>
                  </a:lnTo>
                  <a:lnTo>
                    <a:pt x="672787" y="1897757"/>
                  </a:lnTo>
                  <a:lnTo>
                    <a:pt x="791219" y="1928165"/>
                  </a:lnTo>
                  <a:lnTo>
                    <a:pt x="912529" y="1943490"/>
                  </a:lnTo>
                  <a:lnTo>
                    <a:pt x="1034803" y="1943490"/>
                  </a:lnTo>
                  <a:lnTo>
                    <a:pt x="1156113" y="1928165"/>
                  </a:lnTo>
                  <a:lnTo>
                    <a:pt x="1274546" y="1897757"/>
                  </a:lnTo>
                  <a:lnTo>
                    <a:pt x="1388233" y="1852745"/>
                  </a:lnTo>
                  <a:lnTo>
                    <a:pt x="1495383" y="1793839"/>
                  </a:lnTo>
                  <a:lnTo>
                    <a:pt x="1594305" y="1721968"/>
                  </a:lnTo>
                  <a:lnTo>
                    <a:pt x="1683439" y="1638266"/>
                  </a:lnTo>
                  <a:lnTo>
                    <a:pt x="1761379" y="1544052"/>
                  </a:lnTo>
                  <a:lnTo>
                    <a:pt x="1826897" y="1440812"/>
                  </a:lnTo>
                  <a:lnTo>
                    <a:pt x="1878959" y="1330175"/>
                  </a:lnTo>
                  <a:lnTo>
                    <a:pt x="1916743" y="1213886"/>
                  </a:lnTo>
                  <a:lnTo>
                    <a:pt x="1939655" y="1093778"/>
                  </a:lnTo>
                  <a:lnTo>
                    <a:pt x="1947333" y="97174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" name="pl6"/>
            <p:cNvSpPr/>
            <p:nvPr/>
          </p:nvSpPr>
          <p:spPr>
            <a:xfrm>
              <a:off x="5550520" y="2342257"/>
              <a:ext cx="1298222" cy="1295660"/>
            </a:xfrm>
            <a:custGeom>
              <a:avLst/>
              <a:gdLst/>
              <a:ahLst/>
              <a:cxnLst/>
              <a:rect l="0" t="0" r="0" b="0"/>
              <a:pathLst>
                <a:path w="1298222" h="1295660">
                  <a:moveTo>
                    <a:pt x="1298222" y="647830"/>
                  </a:moveTo>
                  <a:lnTo>
                    <a:pt x="1293103" y="566475"/>
                  </a:lnTo>
                  <a:lnTo>
                    <a:pt x="1277829" y="486402"/>
                  </a:lnTo>
                  <a:lnTo>
                    <a:pt x="1252639" y="408876"/>
                  </a:lnTo>
                  <a:lnTo>
                    <a:pt x="1217931" y="335118"/>
                  </a:lnTo>
                  <a:lnTo>
                    <a:pt x="1174253" y="266292"/>
                  </a:lnTo>
                  <a:lnTo>
                    <a:pt x="1122292" y="203483"/>
                  </a:lnTo>
                  <a:lnTo>
                    <a:pt x="1062870" y="147681"/>
                  </a:lnTo>
                  <a:lnTo>
                    <a:pt x="996922" y="99767"/>
                  </a:lnTo>
                  <a:lnTo>
                    <a:pt x="925489" y="60496"/>
                  </a:lnTo>
                  <a:lnTo>
                    <a:pt x="849697" y="30488"/>
                  </a:lnTo>
                  <a:lnTo>
                    <a:pt x="770742" y="10216"/>
                  </a:lnTo>
                  <a:lnTo>
                    <a:pt x="689869" y="0"/>
                  </a:lnTo>
                  <a:lnTo>
                    <a:pt x="608353" y="0"/>
                  </a:lnTo>
                  <a:lnTo>
                    <a:pt x="527479" y="10216"/>
                  </a:lnTo>
                  <a:lnTo>
                    <a:pt x="448524" y="30488"/>
                  </a:lnTo>
                  <a:lnTo>
                    <a:pt x="372733" y="60496"/>
                  </a:lnTo>
                  <a:lnTo>
                    <a:pt x="301299" y="99767"/>
                  </a:lnTo>
                  <a:lnTo>
                    <a:pt x="235352" y="147681"/>
                  </a:lnTo>
                  <a:lnTo>
                    <a:pt x="175929" y="203483"/>
                  </a:lnTo>
                  <a:lnTo>
                    <a:pt x="123969" y="266292"/>
                  </a:lnTo>
                  <a:lnTo>
                    <a:pt x="80290" y="335118"/>
                  </a:lnTo>
                  <a:lnTo>
                    <a:pt x="45582" y="408876"/>
                  </a:lnTo>
                  <a:lnTo>
                    <a:pt x="20393" y="486402"/>
                  </a:lnTo>
                  <a:lnTo>
                    <a:pt x="5118" y="566475"/>
                  </a:lnTo>
                  <a:lnTo>
                    <a:pt x="0" y="647830"/>
                  </a:lnTo>
                  <a:lnTo>
                    <a:pt x="5118" y="729185"/>
                  </a:lnTo>
                  <a:lnTo>
                    <a:pt x="20393" y="809257"/>
                  </a:lnTo>
                  <a:lnTo>
                    <a:pt x="45582" y="886783"/>
                  </a:lnTo>
                  <a:lnTo>
                    <a:pt x="80290" y="960541"/>
                  </a:lnTo>
                  <a:lnTo>
                    <a:pt x="123969" y="1029368"/>
                  </a:lnTo>
                  <a:lnTo>
                    <a:pt x="175929" y="1092177"/>
                  </a:lnTo>
                  <a:lnTo>
                    <a:pt x="235352" y="1147978"/>
                  </a:lnTo>
                  <a:lnTo>
                    <a:pt x="301299" y="1195892"/>
                  </a:lnTo>
                  <a:lnTo>
                    <a:pt x="372733" y="1235163"/>
                  </a:lnTo>
                  <a:lnTo>
                    <a:pt x="448524" y="1265171"/>
                  </a:lnTo>
                  <a:lnTo>
                    <a:pt x="527479" y="1285443"/>
                  </a:lnTo>
                  <a:lnTo>
                    <a:pt x="608353" y="1295660"/>
                  </a:lnTo>
                  <a:lnTo>
                    <a:pt x="689869" y="1295660"/>
                  </a:lnTo>
                  <a:lnTo>
                    <a:pt x="770742" y="1285443"/>
                  </a:lnTo>
                  <a:lnTo>
                    <a:pt x="849697" y="1265171"/>
                  </a:lnTo>
                  <a:lnTo>
                    <a:pt x="925489" y="1235163"/>
                  </a:lnTo>
                  <a:lnTo>
                    <a:pt x="996922" y="1195892"/>
                  </a:lnTo>
                  <a:lnTo>
                    <a:pt x="1062870" y="1147978"/>
                  </a:lnTo>
                  <a:lnTo>
                    <a:pt x="1122292" y="1092177"/>
                  </a:lnTo>
                  <a:lnTo>
                    <a:pt x="1174253" y="1029368"/>
                  </a:lnTo>
                  <a:lnTo>
                    <a:pt x="1217931" y="960541"/>
                  </a:lnTo>
                  <a:lnTo>
                    <a:pt x="1252639" y="886783"/>
                  </a:lnTo>
                  <a:lnTo>
                    <a:pt x="1277829" y="809257"/>
                  </a:lnTo>
                  <a:lnTo>
                    <a:pt x="1293103" y="729185"/>
                  </a:lnTo>
                  <a:lnTo>
                    <a:pt x="1298222" y="64783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875076" y="2666172"/>
              <a:ext cx="649111" cy="647830"/>
            </a:xfrm>
            <a:custGeom>
              <a:avLst/>
              <a:gdLst/>
              <a:ahLst/>
              <a:cxnLst/>
              <a:rect l="0" t="0" r="0" b="0"/>
              <a:pathLst>
                <a:path w="649111" h="647830">
                  <a:moveTo>
                    <a:pt x="649111" y="323915"/>
                  </a:moveTo>
                  <a:lnTo>
                    <a:pt x="646551" y="283237"/>
                  </a:lnTo>
                  <a:lnTo>
                    <a:pt x="638914" y="243201"/>
                  </a:lnTo>
                  <a:lnTo>
                    <a:pt x="626319" y="204438"/>
                  </a:lnTo>
                  <a:lnTo>
                    <a:pt x="608965" y="167559"/>
                  </a:lnTo>
                  <a:lnTo>
                    <a:pt x="587126" y="133146"/>
                  </a:lnTo>
                  <a:lnTo>
                    <a:pt x="561146" y="101741"/>
                  </a:lnTo>
                  <a:lnTo>
                    <a:pt x="531435" y="73840"/>
                  </a:lnTo>
                  <a:lnTo>
                    <a:pt x="498461" y="49883"/>
                  </a:lnTo>
                  <a:lnTo>
                    <a:pt x="462744" y="30248"/>
                  </a:lnTo>
                  <a:lnTo>
                    <a:pt x="424848" y="15244"/>
                  </a:lnTo>
                  <a:lnTo>
                    <a:pt x="385371" y="5108"/>
                  </a:lnTo>
                  <a:lnTo>
                    <a:pt x="344934" y="0"/>
                  </a:lnTo>
                  <a:lnTo>
                    <a:pt x="304176" y="0"/>
                  </a:lnTo>
                  <a:lnTo>
                    <a:pt x="263739" y="5108"/>
                  </a:lnTo>
                  <a:lnTo>
                    <a:pt x="224262" y="15244"/>
                  </a:lnTo>
                  <a:lnTo>
                    <a:pt x="186366" y="30248"/>
                  </a:lnTo>
                  <a:lnTo>
                    <a:pt x="150649" y="49883"/>
                  </a:lnTo>
                  <a:lnTo>
                    <a:pt x="117676" y="73840"/>
                  </a:lnTo>
                  <a:lnTo>
                    <a:pt x="87964" y="101741"/>
                  </a:lnTo>
                  <a:lnTo>
                    <a:pt x="61984" y="133146"/>
                  </a:lnTo>
                  <a:lnTo>
                    <a:pt x="40145" y="167559"/>
                  </a:lnTo>
                  <a:lnTo>
                    <a:pt x="22791" y="204438"/>
                  </a:lnTo>
                  <a:lnTo>
                    <a:pt x="10196" y="243201"/>
                  </a:lnTo>
                  <a:lnTo>
                    <a:pt x="2559" y="283237"/>
                  </a:lnTo>
                  <a:lnTo>
                    <a:pt x="0" y="323915"/>
                  </a:lnTo>
                  <a:lnTo>
                    <a:pt x="2559" y="364592"/>
                  </a:lnTo>
                  <a:lnTo>
                    <a:pt x="10196" y="404628"/>
                  </a:lnTo>
                  <a:lnTo>
                    <a:pt x="22791" y="443391"/>
                  </a:lnTo>
                  <a:lnTo>
                    <a:pt x="40145" y="480270"/>
                  </a:lnTo>
                  <a:lnTo>
                    <a:pt x="61984" y="514684"/>
                  </a:lnTo>
                  <a:lnTo>
                    <a:pt x="87964" y="546088"/>
                  </a:lnTo>
                  <a:lnTo>
                    <a:pt x="117676" y="573989"/>
                  </a:lnTo>
                  <a:lnTo>
                    <a:pt x="150649" y="597946"/>
                  </a:lnTo>
                  <a:lnTo>
                    <a:pt x="186366" y="617581"/>
                  </a:lnTo>
                  <a:lnTo>
                    <a:pt x="224262" y="632585"/>
                  </a:lnTo>
                  <a:lnTo>
                    <a:pt x="263739" y="642721"/>
                  </a:lnTo>
                  <a:lnTo>
                    <a:pt x="304176" y="647830"/>
                  </a:lnTo>
                  <a:lnTo>
                    <a:pt x="344934" y="647830"/>
                  </a:lnTo>
                  <a:lnTo>
                    <a:pt x="385371" y="642721"/>
                  </a:lnTo>
                  <a:lnTo>
                    <a:pt x="424848" y="632585"/>
                  </a:lnTo>
                  <a:lnTo>
                    <a:pt x="462744" y="617581"/>
                  </a:lnTo>
                  <a:lnTo>
                    <a:pt x="498461" y="597946"/>
                  </a:lnTo>
                  <a:lnTo>
                    <a:pt x="531435" y="573989"/>
                  </a:lnTo>
                  <a:lnTo>
                    <a:pt x="561146" y="546088"/>
                  </a:lnTo>
                  <a:lnTo>
                    <a:pt x="587126" y="514684"/>
                  </a:lnTo>
                  <a:lnTo>
                    <a:pt x="608965" y="480270"/>
                  </a:lnTo>
                  <a:lnTo>
                    <a:pt x="626319" y="443391"/>
                  </a:lnTo>
                  <a:lnTo>
                    <a:pt x="638914" y="404628"/>
                  </a:lnTo>
                  <a:lnTo>
                    <a:pt x="646551" y="364592"/>
                  </a:lnTo>
                  <a:lnTo>
                    <a:pt x="649111" y="32391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352087" y="2268115"/>
              <a:ext cx="1751663" cy="1266467"/>
            </a:xfrm>
            <a:custGeom>
              <a:avLst/>
              <a:gdLst/>
              <a:ahLst/>
              <a:cxnLst/>
              <a:rect l="0" t="0" r="0" b="0"/>
              <a:pathLst>
                <a:path w="1751663" h="1266467">
                  <a:moveTo>
                    <a:pt x="1751663" y="721972"/>
                  </a:moveTo>
                  <a:lnTo>
                    <a:pt x="1196853" y="116950"/>
                  </a:lnTo>
                  <a:lnTo>
                    <a:pt x="430712" y="0"/>
                  </a:lnTo>
                  <a:lnTo>
                    <a:pt x="0" y="721972"/>
                  </a:lnTo>
                  <a:lnTo>
                    <a:pt x="550450" y="1236553"/>
                  </a:lnTo>
                  <a:lnTo>
                    <a:pt x="1161908" y="1266467"/>
                  </a:lnTo>
                  <a:lnTo>
                    <a:pt x="1751663" y="721972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486618" y="1992553"/>
              <a:ext cx="1524402" cy="1788864"/>
            </a:xfrm>
            <a:custGeom>
              <a:avLst/>
              <a:gdLst/>
              <a:ahLst/>
              <a:cxnLst/>
              <a:rect l="0" t="0" r="0" b="0"/>
              <a:pathLst>
                <a:path w="1524402" h="1788864">
                  <a:moveTo>
                    <a:pt x="1524402" y="997534"/>
                  </a:moveTo>
                  <a:lnTo>
                    <a:pt x="988977" y="519551"/>
                  </a:lnTo>
                  <a:lnTo>
                    <a:pt x="137086" y="0"/>
                  </a:lnTo>
                  <a:lnTo>
                    <a:pt x="0" y="997534"/>
                  </a:lnTo>
                  <a:lnTo>
                    <a:pt x="256138" y="1788864"/>
                  </a:lnTo>
                  <a:lnTo>
                    <a:pt x="925463" y="1365510"/>
                  </a:lnTo>
                  <a:lnTo>
                    <a:pt x="1524402" y="997534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5141883" y="2019829"/>
              <a:ext cx="2112553" cy="1976420"/>
            </a:xfrm>
            <a:custGeom>
              <a:avLst/>
              <a:gdLst/>
              <a:ahLst/>
              <a:cxnLst/>
              <a:rect l="0" t="0" r="0" b="0"/>
              <a:pathLst>
                <a:path w="2112553" h="1976420">
                  <a:moveTo>
                    <a:pt x="2112553" y="970258"/>
                  </a:moveTo>
                  <a:lnTo>
                    <a:pt x="1617927" y="0"/>
                  </a:lnTo>
                  <a:lnTo>
                    <a:pt x="570915" y="127038"/>
                  </a:lnTo>
                  <a:lnTo>
                    <a:pt x="0" y="970258"/>
                  </a:lnTo>
                  <a:lnTo>
                    <a:pt x="506003" y="1925908"/>
                  </a:lnTo>
                  <a:lnTo>
                    <a:pt x="1638655" y="1976420"/>
                  </a:lnTo>
                  <a:lnTo>
                    <a:pt x="2112553" y="970258"/>
                  </a:lnTo>
                </a:path>
              </a:pathLst>
            </a:custGeom>
            <a:ln w="28575" cap="rnd">
              <a:solidFill>
                <a:srgbClr val="5D964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5225965" y="2146867"/>
              <a:ext cx="1947333" cy="1686440"/>
            </a:xfrm>
            <a:custGeom>
              <a:avLst/>
              <a:gdLst/>
              <a:ahLst/>
              <a:cxnLst/>
              <a:rect l="0" t="0" r="0" b="0"/>
              <a:pathLst>
                <a:path w="1947333" h="1686440">
                  <a:moveTo>
                    <a:pt x="1947333" y="843220"/>
                  </a:moveTo>
                  <a:lnTo>
                    <a:pt x="1460500" y="0"/>
                  </a:lnTo>
                  <a:lnTo>
                    <a:pt x="486833" y="0"/>
                  </a:lnTo>
                  <a:lnTo>
                    <a:pt x="0" y="843220"/>
                  </a:lnTo>
                  <a:lnTo>
                    <a:pt x="486833" y="1686440"/>
                  </a:lnTo>
                  <a:lnTo>
                    <a:pt x="1460500" y="1686440"/>
                  </a:lnTo>
                  <a:lnTo>
                    <a:pt x="1947333" y="843220"/>
                  </a:lnTo>
                </a:path>
              </a:pathLst>
            </a:custGeom>
            <a:ln w="28575" cap="rnd">
              <a:solidFill>
                <a:srgbClr val="BC2D3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6199632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1124293"/>
                  </a:moveTo>
                  <a:lnTo>
                    <a:pt x="64911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5550520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112429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4901409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1298222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5550520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0"/>
                  </a:moveTo>
                  <a:lnTo>
                    <a:pt x="0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8"/>
            <p:cNvSpPr/>
            <p:nvPr/>
          </p:nvSpPr>
          <p:spPr>
            <a:xfrm>
              <a:off x="6199632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0"/>
                  </a:moveTo>
                  <a:lnTo>
                    <a:pt x="649111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tx19"/>
            <p:cNvSpPr/>
            <p:nvPr/>
          </p:nvSpPr>
          <p:spPr>
            <a:xfrm>
              <a:off x="7757498" y="2876200"/>
              <a:ext cx="90107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Price-conscious: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7757498" y="3010312"/>
              <a:ext cx="440280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General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6753297" y="1527048"/>
              <a:ext cx="90107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Price-conscious:</a:t>
              </a:r>
            </a:p>
          </p:txBody>
        </p:sp>
        <p:sp>
          <p:nvSpPr>
            <p:cNvPr id="60" name="tx22"/>
            <p:cNvSpPr/>
            <p:nvPr/>
          </p:nvSpPr>
          <p:spPr>
            <a:xfrm>
              <a:off x="6825727" y="1661160"/>
              <a:ext cx="611352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Electronics</a:t>
              </a:r>
            </a:p>
          </p:txBody>
        </p:sp>
        <p:sp>
          <p:nvSpPr>
            <p:cNvPr id="61" name="tx23"/>
            <p:cNvSpPr/>
            <p:nvPr/>
          </p:nvSpPr>
          <p:spPr>
            <a:xfrm>
              <a:off x="4744893" y="1527048"/>
              <a:ext cx="90107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Price-conscious:</a:t>
              </a:r>
            </a:p>
          </p:txBody>
        </p:sp>
        <p:sp>
          <p:nvSpPr>
            <p:cNvPr id="62" name="tx24"/>
            <p:cNvSpPr/>
            <p:nvPr/>
          </p:nvSpPr>
          <p:spPr>
            <a:xfrm>
              <a:off x="5216787" y="1661160"/>
              <a:ext cx="271882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Food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3740692" y="2876200"/>
              <a:ext cx="90107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Price-conscious: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3419605" y="2988087"/>
              <a:ext cx="122216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Clothing / accessories</a:t>
              </a:r>
            </a:p>
          </p:txBody>
        </p:sp>
        <p:sp>
          <p:nvSpPr>
            <p:cNvPr id="63" name="tx27"/>
            <p:cNvSpPr/>
            <p:nvPr/>
          </p:nvSpPr>
          <p:spPr>
            <a:xfrm>
              <a:off x="4744893" y="4225352"/>
              <a:ext cx="90107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Price-conscious: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4582877" y="4337239"/>
              <a:ext cx="1117094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Household products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6753297" y="4225352"/>
              <a:ext cx="90107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Price-conscious: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6587871" y="4337239"/>
              <a:ext cx="1562776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Health and beauty products</a:t>
              </a:r>
            </a:p>
          </p:txBody>
        </p:sp>
        <p:sp>
          <p:nvSpPr>
            <p:cNvPr id="31" name="rc31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2"/>
            <p:cNvSpPr/>
            <p:nvPr/>
          </p:nvSpPr>
          <p:spPr>
            <a:xfrm>
              <a:off x="6444194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3"/>
            <p:cNvSpPr/>
            <p:nvPr/>
          </p:nvSpPr>
          <p:spPr>
            <a:xfrm>
              <a:off x="6768749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4"/>
            <p:cNvSpPr/>
            <p:nvPr/>
          </p:nvSpPr>
          <p:spPr>
            <a:xfrm>
              <a:off x="7053308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rc35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6" name="tx36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70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6457526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6782082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90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7073307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17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Price Sensitivity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Users Post / During COVID-19 i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Intenders During / Post COVID 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 interested in Grocery Delivery Post / During COVID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 Adult Gen Pop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Price-conscious: General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Price-conscious: Electronics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Price-conscious: Food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Price-conscious: Clothing / accessories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Price-conscious: Household products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Price-conscious: Health and beauty products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Informed Consumer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Informed Consumer index aims to identify the extent to which segments do research about companies and products before shopping.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38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9" name="rc5"/>
            <p:cNvSpPr/>
            <p:nvPr/>
          </p:nvSpPr>
          <p:spPr>
            <a:xfrm>
              <a:off x="1695255" y="3118104"/>
              <a:ext cx="54861" cy="484548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0" name="rc6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1" name="rc7"/>
            <p:cNvSpPr/>
            <p:nvPr/>
          </p:nvSpPr>
          <p:spPr>
            <a:xfrm>
              <a:off x="2030328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2" name="rc8"/>
            <p:cNvSpPr/>
            <p:nvPr/>
          </p:nvSpPr>
          <p:spPr>
            <a:xfrm>
              <a:off x="2190573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3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4" name="tx4"/>
            <p:cNvSpPr/>
            <p:nvPr/>
          </p:nvSpPr>
          <p:spPr>
            <a:xfrm>
              <a:off x="623019" y="3734069"/>
              <a:ext cx="184458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Grocery Delivery Users Post /</a:t>
              </a:r>
            </a:p>
          </p:txBody>
        </p:sp>
        <p:sp>
          <p:nvSpPr>
            <p:cNvPr id="45" name="tx5"/>
            <p:cNvSpPr/>
            <p:nvPr/>
          </p:nvSpPr>
          <p:spPr>
            <a:xfrm>
              <a:off x="1326782" y="3868181"/>
              <a:ext cx="1140824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During COVID-19 i</a:t>
              </a:r>
            </a:p>
          </p:txBody>
        </p:sp>
        <p:sp>
          <p:nvSpPr>
            <p:cNvPr id="46" name="tx6"/>
            <p:cNvSpPr/>
            <p:nvPr/>
          </p:nvSpPr>
          <p:spPr>
            <a:xfrm>
              <a:off x="767579" y="4034869"/>
              <a:ext cx="1700026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Grocery Delivery Intenders</a:t>
              </a:r>
            </a:p>
          </p:txBody>
        </p:sp>
        <p:sp>
          <p:nvSpPr>
            <p:cNvPr id="47" name="tx7"/>
            <p:cNvSpPr/>
            <p:nvPr/>
          </p:nvSpPr>
          <p:spPr>
            <a:xfrm>
              <a:off x="1208679" y="4168981"/>
              <a:ext cx="125892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During / Post COVID</a:t>
              </a:r>
            </a:p>
          </p:txBody>
        </p:sp>
        <p:sp>
          <p:nvSpPr>
            <p:cNvPr id="48" name="tx8"/>
            <p:cNvSpPr/>
            <p:nvPr/>
          </p:nvSpPr>
          <p:spPr>
            <a:xfrm>
              <a:off x="862443" y="4335668"/>
              <a:ext cx="1605162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Not interested in Grocery</a:t>
              </a:r>
            </a:p>
          </p:txBody>
        </p:sp>
        <p:sp>
          <p:nvSpPr>
            <p:cNvPr id="49" name="tx9"/>
            <p:cNvSpPr/>
            <p:nvPr/>
          </p:nvSpPr>
          <p:spPr>
            <a:xfrm>
              <a:off x="648167" y="4469780"/>
              <a:ext cx="1819438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Delivery Post / During COVID</a:t>
              </a:r>
            </a:p>
          </p:txBody>
        </p:sp>
        <p:sp>
          <p:nvSpPr>
            <p:cNvPr id="50" name="tx10"/>
            <p:cNvSpPr/>
            <p:nvPr/>
          </p:nvSpPr>
          <p:spPr>
            <a:xfrm>
              <a:off x="1356457" y="4637262"/>
              <a:ext cx="111114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BC2D30">
                      <a:alpha val="100000"/>
                    </a:srgbClr>
                  </a:solidFill>
                  <a:latin typeface="Arial"/>
                  <a:cs typeface="Arial"/>
                </a:rPr>
                <a:t>US Adult Gen Pop</a:t>
              </a:r>
            </a:p>
          </p:txBody>
        </p:sp>
        <p:sp>
          <p:nvSpPr>
            <p:cNvPr id="51" name="tx11"/>
            <p:cNvSpPr/>
            <p:nvPr/>
          </p:nvSpPr>
          <p:spPr>
            <a:xfrm>
              <a:off x="2688538" y="3826129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113</a:t>
              </a:r>
            </a:p>
          </p:txBody>
        </p:sp>
        <p:sp>
          <p:nvSpPr>
            <p:cNvPr id="52" name="tx12"/>
            <p:cNvSpPr/>
            <p:nvPr/>
          </p:nvSpPr>
          <p:spPr>
            <a:xfrm>
              <a:off x="2688538" y="4126928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107</a:t>
              </a:r>
            </a:p>
          </p:txBody>
        </p:sp>
        <p:sp>
          <p:nvSpPr>
            <p:cNvPr id="53" name="tx13"/>
            <p:cNvSpPr/>
            <p:nvPr/>
          </p:nvSpPr>
          <p:spPr>
            <a:xfrm>
              <a:off x="2759617" y="4427728"/>
              <a:ext cx="14215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94</a:t>
              </a:r>
            </a:p>
          </p:txBody>
        </p:sp>
        <p:sp>
          <p:nvSpPr>
            <p:cNvPr id="54" name="tx14"/>
            <p:cNvSpPr/>
            <p:nvPr/>
          </p:nvSpPr>
          <p:spPr>
            <a:xfrm>
              <a:off x="2688538" y="4661471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55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334150" y="2126314"/>
              <a:ext cx="1730962" cy="1727547"/>
            </a:xfrm>
            <a:custGeom>
              <a:avLst/>
              <a:gdLst/>
              <a:ahLst/>
              <a:cxnLst/>
              <a:rect l="0" t="0" r="0" b="0"/>
              <a:pathLst>
                <a:path w="1730962" h="1727547">
                  <a:moveTo>
                    <a:pt x="1730962" y="863773"/>
                  </a:moveTo>
                  <a:lnTo>
                    <a:pt x="1724138" y="755300"/>
                  </a:lnTo>
                  <a:lnTo>
                    <a:pt x="1703772" y="648537"/>
                  </a:lnTo>
                  <a:lnTo>
                    <a:pt x="1670185" y="545168"/>
                  </a:lnTo>
                  <a:lnTo>
                    <a:pt x="1623908" y="446824"/>
                  </a:lnTo>
                  <a:lnTo>
                    <a:pt x="1565670" y="355056"/>
                  </a:lnTo>
                  <a:lnTo>
                    <a:pt x="1496390" y="271310"/>
                  </a:lnTo>
                  <a:lnTo>
                    <a:pt x="1417160" y="196908"/>
                  </a:lnTo>
                  <a:lnTo>
                    <a:pt x="1329229" y="133023"/>
                  </a:lnTo>
                  <a:lnTo>
                    <a:pt x="1233985" y="80662"/>
                  </a:lnTo>
                  <a:lnTo>
                    <a:pt x="1132929" y="40651"/>
                  </a:lnTo>
                  <a:lnTo>
                    <a:pt x="1027656" y="13622"/>
                  </a:lnTo>
                  <a:lnTo>
                    <a:pt x="919825" y="0"/>
                  </a:lnTo>
                  <a:lnTo>
                    <a:pt x="811137" y="0"/>
                  </a:lnTo>
                  <a:lnTo>
                    <a:pt x="703306" y="13622"/>
                  </a:lnTo>
                  <a:lnTo>
                    <a:pt x="598032" y="40651"/>
                  </a:lnTo>
                  <a:lnTo>
                    <a:pt x="496977" y="80662"/>
                  </a:lnTo>
                  <a:lnTo>
                    <a:pt x="401733" y="133023"/>
                  </a:lnTo>
                  <a:lnTo>
                    <a:pt x="313802" y="196908"/>
                  </a:lnTo>
                  <a:lnTo>
                    <a:pt x="234572" y="271310"/>
                  </a:lnTo>
                  <a:lnTo>
                    <a:pt x="165292" y="355056"/>
                  </a:lnTo>
                  <a:lnTo>
                    <a:pt x="107054" y="446824"/>
                  </a:lnTo>
                  <a:lnTo>
                    <a:pt x="60777" y="545168"/>
                  </a:lnTo>
                  <a:lnTo>
                    <a:pt x="27190" y="648537"/>
                  </a:lnTo>
                  <a:lnTo>
                    <a:pt x="6824" y="755300"/>
                  </a:lnTo>
                  <a:lnTo>
                    <a:pt x="0" y="863773"/>
                  </a:lnTo>
                  <a:lnTo>
                    <a:pt x="6824" y="972247"/>
                  </a:lnTo>
                  <a:lnTo>
                    <a:pt x="27190" y="1079010"/>
                  </a:lnTo>
                  <a:lnTo>
                    <a:pt x="60777" y="1182378"/>
                  </a:lnTo>
                  <a:lnTo>
                    <a:pt x="107054" y="1280722"/>
                  </a:lnTo>
                  <a:lnTo>
                    <a:pt x="165292" y="1372490"/>
                  </a:lnTo>
                  <a:lnTo>
                    <a:pt x="234572" y="1456236"/>
                  </a:lnTo>
                  <a:lnTo>
                    <a:pt x="313802" y="1530638"/>
                  </a:lnTo>
                  <a:lnTo>
                    <a:pt x="401733" y="1594523"/>
                  </a:lnTo>
                  <a:lnTo>
                    <a:pt x="496977" y="1646884"/>
                  </a:lnTo>
                  <a:lnTo>
                    <a:pt x="598032" y="1686895"/>
                  </a:lnTo>
                  <a:lnTo>
                    <a:pt x="703306" y="1713925"/>
                  </a:lnTo>
                  <a:lnTo>
                    <a:pt x="811137" y="1727547"/>
                  </a:lnTo>
                  <a:lnTo>
                    <a:pt x="919825" y="1727547"/>
                  </a:lnTo>
                  <a:lnTo>
                    <a:pt x="1027656" y="1713925"/>
                  </a:lnTo>
                  <a:lnTo>
                    <a:pt x="1132929" y="1686895"/>
                  </a:lnTo>
                  <a:lnTo>
                    <a:pt x="1233985" y="1646884"/>
                  </a:lnTo>
                  <a:lnTo>
                    <a:pt x="1329229" y="1594523"/>
                  </a:lnTo>
                  <a:lnTo>
                    <a:pt x="1417160" y="1530638"/>
                  </a:lnTo>
                  <a:lnTo>
                    <a:pt x="1496390" y="1456236"/>
                  </a:lnTo>
                  <a:lnTo>
                    <a:pt x="1565670" y="1372490"/>
                  </a:lnTo>
                  <a:lnTo>
                    <a:pt x="1623908" y="1280722"/>
                  </a:lnTo>
                  <a:lnTo>
                    <a:pt x="1670185" y="1182378"/>
                  </a:lnTo>
                  <a:lnTo>
                    <a:pt x="1703772" y="1079010"/>
                  </a:lnTo>
                  <a:lnTo>
                    <a:pt x="1724138" y="972247"/>
                  </a:lnTo>
                  <a:lnTo>
                    <a:pt x="1730962" y="86377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" name="pl6"/>
            <p:cNvSpPr/>
            <p:nvPr/>
          </p:nvSpPr>
          <p:spPr>
            <a:xfrm>
              <a:off x="5766891" y="2558201"/>
              <a:ext cx="865481" cy="863773"/>
            </a:xfrm>
            <a:custGeom>
              <a:avLst/>
              <a:gdLst/>
              <a:ahLst/>
              <a:cxnLst/>
              <a:rect l="0" t="0" r="0" b="0"/>
              <a:pathLst>
                <a:path w="865481" h="863773">
                  <a:moveTo>
                    <a:pt x="865481" y="431886"/>
                  </a:moveTo>
                  <a:lnTo>
                    <a:pt x="862069" y="377650"/>
                  </a:lnTo>
                  <a:lnTo>
                    <a:pt x="851886" y="324268"/>
                  </a:lnTo>
                  <a:lnTo>
                    <a:pt x="835092" y="272584"/>
                  </a:lnTo>
                  <a:lnTo>
                    <a:pt x="811954" y="223412"/>
                  </a:lnTo>
                  <a:lnTo>
                    <a:pt x="782835" y="177528"/>
                  </a:lnTo>
                  <a:lnTo>
                    <a:pt x="748195" y="135655"/>
                  </a:lnTo>
                  <a:lnTo>
                    <a:pt x="708580" y="98454"/>
                  </a:lnTo>
                  <a:lnTo>
                    <a:pt x="664614" y="66511"/>
                  </a:lnTo>
                  <a:lnTo>
                    <a:pt x="616992" y="40331"/>
                  </a:lnTo>
                  <a:lnTo>
                    <a:pt x="566464" y="20325"/>
                  </a:lnTo>
                  <a:lnTo>
                    <a:pt x="513828" y="6811"/>
                  </a:lnTo>
                  <a:lnTo>
                    <a:pt x="459912" y="0"/>
                  </a:lnTo>
                  <a:lnTo>
                    <a:pt x="405568" y="0"/>
                  </a:lnTo>
                  <a:lnTo>
                    <a:pt x="351653" y="6811"/>
                  </a:lnTo>
                  <a:lnTo>
                    <a:pt x="299016" y="20325"/>
                  </a:lnTo>
                  <a:lnTo>
                    <a:pt x="248488" y="40331"/>
                  </a:lnTo>
                  <a:lnTo>
                    <a:pt x="200866" y="66511"/>
                  </a:lnTo>
                  <a:lnTo>
                    <a:pt x="156901" y="98454"/>
                  </a:lnTo>
                  <a:lnTo>
                    <a:pt x="117286" y="135655"/>
                  </a:lnTo>
                  <a:lnTo>
                    <a:pt x="82646" y="177528"/>
                  </a:lnTo>
                  <a:lnTo>
                    <a:pt x="53527" y="223412"/>
                  </a:lnTo>
                  <a:lnTo>
                    <a:pt x="30388" y="272584"/>
                  </a:lnTo>
                  <a:lnTo>
                    <a:pt x="13595" y="324268"/>
                  </a:lnTo>
                  <a:lnTo>
                    <a:pt x="3412" y="377650"/>
                  </a:lnTo>
                  <a:lnTo>
                    <a:pt x="0" y="431886"/>
                  </a:lnTo>
                  <a:lnTo>
                    <a:pt x="3412" y="486123"/>
                  </a:lnTo>
                  <a:lnTo>
                    <a:pt x="13595" y="539505"/>
                  </a:lnTo>
                  <a:lnTo>
                    <a:pt x="30388" y="591189"/>
                  </a:lnTo>
                  <a:lnTo>
                    <a:pt x="53527" y="640361"/>
                  </a:lnTo>
                  <a:lnTo>
                    <a:pt x="82646" y="686245"/>
                  </a:lnTo>
                  <a:lnTo>
                    <a:pt x="117286" y="728118"/>
                  </a:lnTo>
                  <a:lnTo>
                    <a:pt x="156901" y="765319"/>
                  </a:lnTo>
                  <a:lnTo>
                    <a:pt x="200866" y="797261"/>
                  </a:lnTo>
                  <a:lnTo>
                    <a:pt x="248488" y="823442"/>
                  </a:lnTo>
                  <a:lnTo>
                    <a:pt x="299016" y="843447"/>
                  </a:lnTo>
                  <a:lnTo>
                    <a:pt x="351653" y="856962"/>
                  </a:lnTo>
                  <a:lnTo>
                    <a:pt x="405568" y="863773"/>
                  </a:lnTo>
                  <a:lnTo>
                    <a:pt x="459912" y="863773"/>
                  </a:lnTo>
                  <a:lnTo>
                    <a:pt x="513828" y="856962"/>
                  </a:lnTo>
                  <a:lnTo>
                    <a:pt x="566464" y="843447"/>
                  </a:lnTo>
                  <a:lnTo>
                    <a:pt x="616992" y="823442"/>
                  </a:lnTo>
                  <a:lnTo>
                    <a:pt x="664614" y="797261"/>
                  </a:lnTo>
                  <a:lnTo>
                    <a:pt x="708580" y="765319"/>
                  </a:lnTo>
                  <a:lnTo>
                    <a:pt x="748195" y="728118"/>
                  </a:lnTo>
                  <a:lnTo>
                    <a:pt x="782835" y="686245"/>
                  </a:lnTo>
                  <a:lnTo>
                    <a:pt x="811954" y="640361"/>
                  </a:lnTo>
                  <a:lnTo>
                    <a:pt x="835092" y="591189"/>
                  </a:lnTo>
                  <a:lnTo>
                    <a:pt x="851886" y="539505"/>
                  </a:lnTo>
                  <a:lnTo>
                    <a:pt x="862069" y="486123"/>
                  </a:lnTo>
                  <a:lnTo>
                    <a:pt x="865481" y="431886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5555379" y="2033559"/>
              <a:ext cx="1196504" cy="1700546"/>
            </a:xfrm>
            <a:custGeom>
              <a:avLst/>
              <a:gdLst/>
              <a:ahLst/>
              <a:cxnLst/>
              <a:rect l="0" t="0" r="0" b="0"/>
              <a:pathLst>
                <a:path w="1196504" h="1700546">
                  <a:moveTo>
                    <a:pt x="1126577" y="956528"/>
                  </a:moveTo>
                  <a:lnTo>
                    <a:pt x="1196504" y="0"/>
                  </a:lnTo>
                  <a:lnTo>
                    <a:pt x="300412" y="360981"/>
                  </a:lnTo>
                  <a:lnTo>
                    <a:pt x="0" y="956528"/>
                  </a:lnTo>
                  <a:lnTo>
                    <a:pt x="419685" y="1345488"/>
                  </a:lnTo>
                  <a:lnTo>
                    <a:pt x="1073810" y="1700546"/>
                  </a:lnTo>
                  <a:lnTo>
                    <a:pt x="1126577" y="956528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603970" y="2432676"/>
              <a:ext cx="974309" cy="1158136"/>
            </a:xfrm>
            <a:custGeom>
              <a:avLst/>
              <a:gdLst/>
              <a:ahLst/>
              <a:cxnLst/>
              <a:rect l="0" t="0" r="0" b="0"/>
              <a:pathLst>
                <a:path w="974309" h="1158136">
                  <a:moveTo>
                    <a:pt x="974309" y="557411"/>
                  </a:moveTo>
                  <a:lnTo>
                    <a:pt x="917483" y="0"/>
                  </a:lnTo>
                  <a:lnTo>
                    <a:pt x="294311" y="35458"/>
                  </a:lnTo>
                  <a:lnTo>
                    <a:pt x="0" y="557411"/>
                  </a:lnTo>
                  <a:lnTo>
                    <a:pt x="330116" y="1017349"/>
                  </a:lnTo>
                  <a:lnTo>
                    <a:pt x="942490" y="1158136"/>
                  </a:lnTo>
                  <a:lnTo>
                    <a:pt x="974309" y="557411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881221" y="2734206"/>
              <a:ext cx="742135" cy="588059"/>
            </a:xfrm>
            <a:custGeom>
              <a:avLst/>
              <a:gdLst/>
              <a:ahLst/>
              <a:cxnLst/>
              <a:rect l="0" t="0" r="0" b="0"/>
              <a:pathLst>
                <a:path w="742135" h="588059">
                  <a:moveTo>
                    <a:pt x="742135" y="255881"/>
                  </a:moveTo>
                  <a:lnTo>
                    <a:pt x="401990" y="111116"/>
                  </a:lnTo>
                  <a:lnTo>
                    <a:pt x="170677" y="0"/>
                  </a:lnTo>
                  <a:lnTo>
                    <a:pt x="0" y="255881"/>
                  </a:lnTo>
                  <a:lnTo>
                    <a:pt x="126627" y="588059"/>
                  </a:lnTo>
                  <a:lnTo>
                    <a:pt x="429777" y="448774"/>
                  </a:lnTo>
                  <a:lnTo>
                    <a:pt x="742135" y="255881"/>
                  </a:lnTo>
                </a:path>
              </a:pathLst>
            </a:custGeom>
            <a:ln w="28575" cap="rnd">
              <a:solidFill>
                <a:srgbClr val="5D964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5766891" y="2615323"/>
              <a:ext cx="865481" cy="749528"/>
            </a:xfrm>
            <a:custGeom>
              <a:avLst/>
              <a:gdLst/>
              <a:ahLst/>
              <a:cxnLst/>
              <a:rect l="0" t="0" r="0" b="0"/>
              <a:pathLst>
                <a:path w="865481" h="749528">
                  <a:moveTo>
                    <a:pt x="865481" y="374764"/>
                  </a:moveTo>
                  <a:lnTo>
                    <a:pt x="649111" y="0"/>
                  </a:lnTo>
                  <a:lnTo>
                    <a:pt x="216370" y="0"/>
                  </a:lnTo>
                  <a:lnTo>
                    <a:pt x="0" y="374764"/>
                  </a:lnTo>
                  <a:lnTo>
                    <a:pt x="216370" y="749528"/>
                  </a:lnTo>
                  <a:lnTo>
                    <a:pt x="649111" y="749528"/>
                  </a:lnTo>
                  <a:lnTo>
                    <a:pt x="865481" y="374764"/>
                  </a:lnTo>
                </a:path>
              </a:pathLst>
            </a:custGeom>
            <a:ln w="28575" cap="rnd">
              <a:solidFill>
                <a:srgbClr val="BC2D3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6199632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1124293"/>
                  </a:moveTo>
                  <a:lnTo>
                    <a:pt x="64911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5550520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112429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4901409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1298222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5550520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0"/>
                  </a:moveTo>
                  <a:lnTo>
                    <a:pt x="0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6199632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0"/>
                  </a:moveTo>
                  <a:lnTo>
                    <a:pt x="649111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tx18"/>
            <p:cNvSpPr/>
            <p:nvPr/>
          </p:nvSpPr>
          <p:spPr>
            <a:xfrm>
              <a:off x="7757498" y="2853975"/>
              <a:ext cx="391621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Always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7757498" y="2988087"/>
              <a:ext cx="92262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compares prices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6756119" y="1504823"/>
              <a:ext cx="889781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Always consults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6776958" y="1661160"/>
              <a:ext cx="806427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online reviews</a:t>
              </a:r>
            </a:p>
          </p:txBody>
        </p:sp>
        <p:sp>
          <p:nvSpPr>
            <p:cNvPr id="57" name="tx22"/>
            <p:cNvSpPr/>
            <p:nvPr/>
          </p:nvSpPr>
          <p:spPr>
            <a:xfrm>
              <a:off x="4885962" y="1515340"/>
              <a:ext cx="712981" cy="1002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Visits stores,</a:t>
              </a:r>
            </a:p>
          </p:txBody>
        </p:sp>
        <p:sp>
          <p:nvSpPr>
            <p:cNvPr id="58" name="tx23"/>
            <p:cNvSpPr/>
            <p:nvPr/>
          </p:nvSpPr>
          <p:spPr>
            <a:xfrm>
              <a:off x="4721696" y="1638935"/>
              <a:ext cx="93200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then buys online</a:t>
              </a:r>
            </a:p>
          </p:txBody>
        </p:sp>
        <p:sp>
          <p:nvSpPr>
            <p:cNvPr id="59" name="tx24"/>
            <p:cNvSpPr/>
            <p:nvPr/>
          </p:nvSpPr>
          <p:spPr>
            <a:xfrm>
              <a:off x="3990644" y="2876200"/>
              <a:ext cx="651120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Showrooms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3754657" y="3010312"/>
              <a:ext cx="88710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across websites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4847463" y="4203127"/>
              <a:ext cx="764314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Favors locally</a:t>
              </a:r>
            </a:p>
          </p:txBody>
        </p:sp>
        <p:sp>
          <p:nvSpPr>
            <p:cNvPr id="60" name="tx27"/>
            <p:cNvSpPr/>
            <p:nvPr/>
          </p:nvSpPr>
          <p:spPr>
            <a:xfrm>
              <a:off x="4477730" y="4359464"/>
              <a:ext cx="1257291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owned establishments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6772935" y="4203127"/>
              <a:ext cx="82251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Favors socially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6680839" y="4337239"/>
              <a:ext cx="119090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conscious companies</a:t>
              </a:r>
            </a:p>
          </p:txBody>
        </p:sp>
        <p:sp>
          <p:nvSpPr>
            <p:cNvPr id="30" name="rc30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1"/>
            <p:cNvSpPr/>
            <p:nvPr/>
          </p:nvSpPr>
          <p:spPr>
            <a:xfrm>
              <a:off x="6512382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2"/>
            <p:cNvSpPr/>
            <p:nvPr/>
          </p:nvSpPr>
          <p:spPr>
            <a:xfrm>
              <a:off x="694512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3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tx34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653238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696512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140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Core Demographics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Informed Consumer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Users Post / During COVID-19 i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Intenders During / Post COVID 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 interested in Grocery Delivery Post / During COVID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 Adult Gen Pop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Always compares prices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Always consults online reviews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Visits stores, then buys online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Showrooms across websites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Favors locally owned establishments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Favors socially conscious companies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20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Tech Savvy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Tech Savvy index aims to identify the extent to which segments use their digital devices and are informed about and aware of new technology.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39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0" name="rc5"/>
            <p:cNvSpPr/>
            <p:nvPr/>
          </p:nvSpPr>
          <p:spPr>
            <a:xfrm>
              <a:off x="1370133" y="3118104"/>
              <a:ext cx="54861" cy="484548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1" name="rc6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2" name="rc7"/>
            <p:cNvSpPr/>
            <p:nvPr/>
          </p:nvSpPr>
          <p:spPr>
            <a:xfrm>
              <a:off x="2626800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3" name="rc8"/>
            <p:cNvSpPr/>
            <p:nvPr/>
          </p:nvSpPr>
          <p:spPr>
            <a:xfrm>
              <a:off x="2734065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4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5" name="tx4"/>
            <p:cNvSpPr/>
            <p:nvPr/>
          </p:nvSpPr>
          <p:spPr>
            <a:xfrm>
              <a:off x="623019" y="3734069"/>
              <a:ext cx="184458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Grocery Delivery Users Post /</a:t>
              </a:r>
            </a:p>
          </p:txBody>
        </p:sp>
        <p:sp>
          <p:nvSpPr>
            <p:cNvPr id="46" name="tx5"/>
            <p:cNvSpPr/>
            <p:nvPr/>
          </p:nvSpPr>
          <p:spPr>
            <a:xfrm>
              <a:off x="1326782" y="3868181"/>
              <a:ext cx="1140824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During COVID-19 i</a:t>
              </a:r>
            </a:p>
          </p:txBody>
        </p:sp>
        <p:sp>
          <p:nvSpPr>
            <p:cNvPr id="47" name="tx6"/>
            <p:cNvSpPr/>
            <p:nvPr/>
          </p:nvSpPr>
          <p:spPr>
            <a:xfrm>
              <a:off x="767579" y="4034869"/>
              <a:ext cx="1700026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Grocery Delivery Intenders</a:t>
              </a:r>
            </a:p>
          </p:txBody>
        </p:sp>
        <p:sp>
          <p:nvSpPr>
            <p:cNvPr id="48" name="tx7"/>
            <p:cNvSpPr/>
            <p:nvPr/>
          </p:nvSpPr>
          <p:spPr>
            <a:xfrm>
              <a:off x="1208679" y="4168981"/>
              <a:ext cx="125892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During / Post COVID</a:t>
              </a:r>
            </a:p>
          </p:txBody>
        </p:sp>
        <p:sp>
          <p:nvSpPr>
            <p:cNvPr id="49" name="tx8"/>
            <p:cNvSpPr/>
            <p:nvPr/>
          </p:nvSpPr>
          <p:spPr>
            <a:xfrm>
              <a:off x="862443" y="4335668"/>
              <a:ext cx="1605162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Not interested in Grocery</a:t>
              </a:r>
            </a:p>
          </p:txBody>
        </p:sp>
        <p:sp>
          <p:nvSpPr>
            <p:cNvPr id="50" name="tx9"/>
            <p:cNvSpPr/>
            <p:nvPr/>
          </p:nvSpPr>
          <p:spPr>
            <a:xfrm>
              <a:off x="648167" y="4469780"/>
              <a:ext cx="1819438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Delivery Post / During COVID</a:t>
              </a:r>
            </a:p>
          </p:txBody>
        </p:sp>
        <p:sp>
          <p:nvSpPr>
            <p:cNvPr id="51" name="tx10"/>
            <p:cNvSpPr/>
            <p:nvPr/>
          </p:nvSpPr>
          <p:spPr>
            <a:xfrm>
              <a:off x="1356457" y="4637262"/>
              <a:ext cx="111114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BC2D30">
                      <a:alpha val="100000"/>
                    </a:srgbClr>
                  </a:solidFill>
                  <a:latin typeface="Arial"/>
                  <a:cs typeface="Arial"/>
                </a:rPr>
                <a:t>US Adult Gen Pop</a:t>
              </a:r>
            </a:p>
          </p:txBody>
        </p:sp>
        <p:sp>
          <p:nvSpPr>
            <p:cNvPr id="52" name="tx11"/>
            <p:cNvSpPr/>
            <p:nvPr/>
          </p:nvSpPr>
          <p:spPr>
            <a:xfrm>
              <a:off x="2688538" y="3826129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129</a:t>
              </a:r>
            </a:p>
          </p:txBody>
        </p:sp>
        <p:sp>
          <p:nvSpPr>
            <p:cNvPr id="53" name="tx12"/>
            <p:cNvSpPr/>
            <p:nvPr/>
          </p:nvSpPr>
          <p:spPr>
            <a:xfrm>
              <a:off x="2688538" y="4126928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133</a:t>
              </a:r>
            </a:p>
          </p:txBody>
        </p:sp>
        <p:sp>
          <p:nvSpPr>
            <p:cNvPr id="54" name="tx13"/>
            <p:cNvSpPr/>
            <p:nvPr/>
          </p:nvSpPr>
          <p:spPr>
            <a:xfrm>
              <a:off x="2759617" y="4427728"/>
              <a:ext cx="14215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82</a:t>
              </a:r>
            </a:p>
          </p:txBody>
        </p:sp>
        <p:sp>
          <p:nvSpPr>
            <p:cNvPr id="55" name="tx14"/>
            <p:cNvSpPr/>
            <p:nvPr/>
          </p:nvSpPr>
          <p:spPr>
            <a:xfrm>
              <a:off x="2688538" y="4661471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56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334150" y="2126314"/>
              <a:ext cx="1730962" cy="1727547"/>
            </a:xfrm>
            <a:custGeom>
              <a:avLst/>
              <a:gdLst/>
              <a:ahLst/>
              <a:cxnLst/>
              <a:rect l="0" t="0" r="0" b="0"/>
              <a:pathLst>
                <a:path w="1730962" h="1727547">
                  <a:moveTo>
                    <a:pt x="1730962" y="863773"/>
                  </a:moveTo>
                  <a:lnTo>
                    <a:pt x="1724138" y="755300"/>
                  </a:lnTo>
                  <a:lnTo>
                    <a:pt x="1703772" y="648537"/>
                  </a:lnTo>
                  <a:lnTo>
                    <a:pt x="1670185" y="545168"/>
                  </a:lnTo>
                  <a:lnTo>
                    <a:pt x="1623908" y="446824"/>
                  </a:lnTo>
                  <a:lnTo>
                    <a:pt x="1565670" y="355056"/>
                  </a:lnTo>
                  <a:lnTo>
                    <a:pt x="1496390" y="271310"/>
                  </a:lnTo>
                  <a:lnTo>
                    <a:pt x="1417160" y="196908"/>
                  </a:lnTo>
                  <a:lnTo>
                    <a:pt x="1329229" y="133023"/>
                  </a:lnTo>
                  <a:lnTo>
                    <a:pt x="1233985" y="80662"/>
                  </a:lnTo>
                  <a:lnTo>
                    <a:pt x="1132929" y="40651"/>
                  </a:lnTo>
                  <a:lnTo>
                    <a:pt x="1027656" y="13622"/>
                  </a:lnTo>
                  <a:lnTo>
                    <a:pt x="919825" y="0"/>
                  </a:lnTo>
                  <a:lnTo>
                    <a:pt x="811137" y="0"/>
                  </a:lnTo>
                  <a:lnTo>
                    <a:pt x="703306" y="13622"/>
                  </a:lnTo>
                  <a:lnTo>
                    <a:pt x="598032" y="40651"/>
                  </a:lnTo>
                  <a:lnTo>
                    <a:pt x="496977" y="80662"/>
                  </a:lnTo>
                  <a:lnTo>
                    <a:pt x="401733" y="133023"/>
                  </a:lnTo>
                  <a:lnTo>
                    <a:pt x="313802" y="196908"/>
                  </a:lnTo>
                  <a:lnTo>
                    <a:pt x="234572" y="271310"/>
                  </a:lnTo>
                  <a:lnTo>
                    <a:pt x="165292" y="355056"/>
                  </a:lnTo>
                  <a:lnTo>
                    <a:pt x="107054" y="446824"/>
                  </a:lnTo>
                  <a:lnTo>
                    <a:pt x="60777" y="545168"/>
                  </a:lnTo>
                  <a:lnTo>
                    <a:pt x="27190" y="648537"/>
                  </a:lnTo>
                  <a:lnTo>
                    <a:pt x="6824" y="755300"/>
                  </a:lnTo>
                  <a:lnTo>
                    <a:pt x="0" y="863773"/>
                  </a:lnTo>
                  <a:lnTo>
                    <a:pt x="6824" y="972247"/>
                  </a:lnTo>
                  <a:lnTo>
                    <a:pt x="27190" y="1079010"/>
                  </a:lnTo>
                  <a:lnTo>
                    <a:pt x="60777" y="1182378"/>
                  </a:lnTo>
                  <a:lnTo>
                    <a:pt x="107054" y="1280722"/>
                  </a:lnTo>
                  <a:lnTo>
                    <a:pt x="165292" y="1372490"/>
                  </a:lnTo>
                  <a:lnTo>
                    <a:pt x="234572" y="1456236"/>
                  </a:lnTo>
                  <a:lnTo>
                    <a:pt x="313802" y="1530638"/>
                  </a:lnTo>
                  <a:lnTo>
                    <a:pt x="401733" y="1594523"/>
                  </a:lnTo>
                  <a:lnTo>
                    <a:pt x="496977" y="1646884"/>
                  </a:lnTo>
                  <a:lnTo>
                    <a:pt x="598032" y="1686895"/>
                  </a:lnTo>
                  <a:lnTo>
                    <a:pt x="703306" y="1713925"/>
                  </a:lnTo>
                  <a:lnTo>
                    <a:pt x="811137" y="1727547"/>
                  </a:lnTo>
                  <a:lnTo>
                    <a:pt x="919825" y="1727547"/>
                  </a:lnTo>
                  <a:lnTo>
                    <a:pt x="1027656" y="1713925"/>
                  </a:lnTo>
                  <a:lnTo>
                    <a:pt x="1132929" y="1686895"/>
                  </a:lnTo>
                  <a:lnTo>
                    <a:pt x="1233985" y="1646884"/>
                  </a:lnTo>
                  <a:lnTo>
                    <a:pt x="1329229" y="1594523"/>
                  </a:lnTo>
                  <a:lnTo>
                    <a:pt x="1417160" y="1530638"/>
                  </a:lnTo>
                  <a:lnTo>
                    <a:pt x="1496390" y="1456236"/>
                  </a:lnTo>
                  <a:lnTo>
                    <a:pt x="1565670" y="1372490"/>
                  </a:lnTo>
                  <a:lnTo>
                    <a:pt x="1623908" y="1280722"/>
                  </a:lnTo>
                  <a:lnTo>
                    <a:pt x="1670185" y="1182378"/>
                  </a:lnTo>
                  <a:lnTo>
                    <a:pt x="1703772" y="1079010"/>
                  </a:lnTo>
                  <a:lnTo>
                    <a:pt x="1724138" y="972247"/>
                  </a:lnTo>
                  <a:lnTo>
                    <a:pt x="1730962" y="86377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" name="pl6"/>
            <p:cNvSpPr/>
            <p:nvPr/>
          </p:nvSpPr>
          <p:spPr>
            <a:xfrm>
              <a:off x="5766891" y="2558201"/>
              <a:ext cx="865481" cy="863773"/>
            </a:xfrm>
            <a:custGeom>
              <a:avLst/>
              <a:gdLst/>
              <a:ahLst/>
              <a:cxnLst/>
              <a:rect l="0" t="0" r="0" b="0"/>
              <a:pathLst>
                <a:path w="865481" h="863773">
                  <a:moveTo>
                    <a:pt x="865481" y="431886"/>
                  </a:moveTo>
                  <a:lnTo>
                    <a:pt x="862069" y="377650"/>
                  </a:lnTo>
                  <a:lnTo>
                    <a:pt x="851886" y="324268"/>
                  </a:lnTo>
                  <a:lnTo>
                    <a:pt x="835092" y="272584"/>
                  </a:lnTo>
                  <a:lnTo>
                    <a:pt x="811954" y="223412"/>
                  </a:lnTo>
                  <a:lnTo>
                    <a:pt x="782835" y="177528"/>
                  </a:lnTo>
                  <a:lnTo>
                    <a:pt x="748195" y="135655"/>
                  </a:lnTo>
                  <a:lnTo>
                    <a:pt x="708580" y="98454"/>
                  </a:lnTo>
                  <a:lnTo>
                    <a:pt x="664614" y="66511"/>
                  </a:lnTo>
                  <a:lnTo>
                    <a:pt x="616992" y="40331"/>
                  </a:lnTo>
                  <a:lnTo>
                    <a:pt x="566464" y="20325"/>
                  </a:lnTo>
                  <a:lnTo>
                    <a:pt x="513828" y="6811"/>
                  </a:lnTo>
                  <a:lnTo>
                    <a:pt x="459912" y="0"/>
                  </a:lnTo>
                  <a:lnTo>
                    <a:pt x="405568" y="0"/>
                  </a:lnTo>
                  <a:lnTo>
                    <a:pt x="351653" y="6811"/>
                  </a:lnTo>
                  <a:lnTo>
                    <a:pt x="299016" y="20325"/>
                  </a:lnTo>
                  <a:lnTo>
                    <a:pt x="248488" y="40331"/>
                  </a:lnTo>
                  <a:lnTo>
                    <a:pt x="200866" y="66511"/>
                  </a:lnTo>
                  <a:lnTo>
                    <a:pt x="156901" y="98454"/>
                  </a:lnTo>
                  <a:lnTo>
                    <a:pt x="117286" y="135655"/>
                  </a:lnTo>
                  <a:lnTo>
                    <a:pt x="82646" y="177528"/>
                  </a:lnTo>
                  <a:lnTo>
                    <a:pt x="53527" y="223412"/>
                  </a:lnTo>
                  <a:lnTo>
                    <a:pt x="30388" y="272584"/>
                  </a:lnTo>
                  <a:lnTo>
                    <a:pt x="13595" y="324268"/>
                  </a:lnTo>
                  <a:lnTo>
                    <a:pt x="3412" y="377650"/>
                  </a:lnTo>
                  <a:lnTo>
                    <a:pt x="0" y="431886"/>
                  </a:lnTo>
                  <a:lnTo>
                    <a:pt x="3412" y="486123"/>
                  </a:lnTo>
                  <a:lnTo>
                    <a:pt x="13595" y="539505"/>
                  </a:lnTo>
                  <a:lnTo>
                    <a:pt x="30388" y="591189"/>
                  </a:lnTo>
                  <a:lnTo>
                    <a:pt x="53527" y="640361"/>
                  </a:lnTo>
                  <a:lnTo>
                    <a:pt x="82646" y="686245"/>
                  </a:lnTo>
                  <a:lnTo>
                    <a:pt x="117286" y="728118"/>
                  </a:lnTo>
                  <a:lnTo>
                    <a:pt x="156901" y="765319"/>
                  </a:lnTo>
                  <a:lnTo>
                    <a:pt x="200866" y="797261"/>
                  </a:lnTo>
                  <a:lnTo>
                    <a:pt x="248488" y="823442"/>
                  </a:lnTo>
                  <a:lnTo>
                    <a:pt x="299016" y="843447"/>
                  </a:lnTo>
                  <a:lnTo>
                    <a:pt x="351653" y="856962"/>
                  </a:lnTo>
                  <a:lnTo>
                    <a:pt x="405568" y="863773"/>
                  </a:lnTo>
                  <a:lnTo>
                    <a:pt x="459912" y="863773"/>
                  </a:lnTo>
                  <a:lnTo>
                    <a:pt x="513828" y="856962"/>
                  </a:lnTo>
                  <a:lnTo>
                    <a:pt x="566464" y="843447"/>
                  </a:lnTo>
                  <a:lnTo>
                    <a:pt x="616992" y="823442"/>
                  </a:lnTo>
                  <a:lnTo>
                    <a:pt x="664614" y="797261"/>
                  </a:lnTo>
                  <a:lnTo>
                    <a:pt x="708580" y="765319"/>
                  </a:lnTo>
                  <a:lnTo>
                    <a:pt x="748195" y="728118"/>
                  </a:lnTo>
                  <a:lnTo>
                    <a:pt x="782835" y="686245"/>
                  </a:lnTo>
                  <a:lnTo>
                    <a:pt x="811954" y="640361"/>
                  </a:lnTo>
                  <a:lnTo>
                    <a:pt x="835092" y="591189"/>
                  </a:lnTo>
                  <a:lnTo>
                    <a:pt x="851886" y="539505"/>
                  </a:lnTo>
                  <a:lnTo>
                    <a:pt x="862069" y="486123"/>
                  </a:lnTo>
                  <a:lnTo>
                    <a:pt x="865481" y="431886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5484535" y="2484591"/>
              <a:ext cx="1253849" cy="1272322"/>
            </a:xfrm>
            <a:custGeom>
              <a:avLst/>
              <a:gdLst/>
              <a:ahLst/>
              <a:cxnLst/>
              <a:rect l="0" t="0" r="0" b="0"/>
              <a:pathLst>
                <a:path w="1253849" h="1272322">
                  <a:moveTo>
                    <a:pt x="1253849" y="505496"/>
                  </a:moveTo>
                  <a:lnTo>
                    <a:pt x="988336" y="32231"/>
                  </a:lnTo>
                  <a:lnTo>
                    <a:pt x="423247" y="0"/>
                  </a:lnTo>
                  <a:lnTo>
                    <a:pt x="0" y="505496"/>
                  </a:lnTo>
                  <a:lnTo>
                    <a:pt x="272369" y="1272322"/>
                  </a:lnTo>
                  <a:lnTo>
                    <a:pt x="1130237" y="1224541"/>
                  </a:lnTo>
                  <a:lnTo>
                    <a:pt x="1253849" y="505496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367910" y="2406152"/>
              <a:ext cx="1441729" cy="1281573"/>
            </a:xfrm>
            <a:custGeom>
              <a:avLst/>
              <a:gdLst/>
              <a:ahLst/>
              <a:cxnLst/>
              <a:rect l="0" t="0" r="0" b="0"/>
              <a:pathLst>
                <a:path w="1441729" h="1281573">
                  <a:moveTo>
                    <a:pt x="1441729" y="583935"/>
                  </a:moveTo>
                  <a:lnTo>
                    <a:pt x="1128953" y="69115"/>
                  </a:lnTo>
                  <a:lnTo>
                    <a:pt x="494586" y="0"/>
                  </a:lnTo>
                  <a:lnTo>
                    <a:pt x="0" y="583935"/>
                  </a:lnTo>
                  <a:lnTo>
                    <a:pt x="428939" y="1281573"/>
                  </a:lnTo>
                  <a:lnTo>
                    <a:pt x="1228228" y="1270704"/>
                  </a:lnTo>
                  <a:lnTo>
                    <a:pt x="1441729" y="583935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963312" y="2681503"/>
              <a:ext cx="589116" cy="496863"/>
            </a:xfrm>
            <a:custGeom>
              <a:avLst/>
              <a:gdLst/>
              <a:ahLst/>
              <a:cxnLst/>
              <a:rect l="0" t="0" r="0" b="0"/>
              <a:pathLst>
                <a:path w="589116" h="496863">
                  <a:moveTo>
                    <a:pt x="589116" y="308584"/>
                  </a:moveTo>
                  <a:lnTo>
                    <a:pt x="414480" y="0"/>
                  </a:lnTo>
                  <a:lnTo>
                    <a:pt x="76976" y="32594"/>
                  </a:lnTo>
                  <a:lnTo>
                    <a:pt x="0" y="308584"/>
                  </a:lnTo>
                  <a:lnTo>
                    <a:pt x="153100" y="452724"/>
                  </a:lnTo>
                  <a:lnTo>
                    <a:pt x="345022" y="496863"/>
                  </a:lnTo>
                  <a:lnTo>
                    <a:pt x="589116" y="308584"/>
                  </a:lnTo>
                </a:path>
              </a:pathLst>
            </a:custGeom>
            <a:ln w="28575" cap="rnd">
              <a:solidFill>
                <a:srgbClr val="5D964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5766891" y="2615323"/>
              <a:ext cx="865481" cy="749528"/>
            </a:xfrm>
            <a:custGeom>
              <a:avLst/>
              <a:gdLst/>
              <a:ahLst/>
              <a:cxnLst/>
              <a:rect l="0" t="0" r="0" b="0"/>
              <a:pathLst>
                <a:path w="865481" h="749528">
                  <a:moveTo>
                    <a:pt x="865481" y="374764"/>
                  </a:moveTo>
                  <a:lnTo>
                    <a:pt x="649111" y="0"/>
                  </a:lnTo>
                  <a:lnTo>
                    <a:pt x="216370" y="0"/>
                  </a:lnTo>
                  <a:lnTo>
                    <a:pt x="0" y="374764"/>
                  </a:lnTo>
                  <a:lnTo>
                    <a:pt x="216370" y="749528"/>
                  </a:lnTo>
                  <a:lnTo>
                    <a:pt x="649111" y="749528"/>
                  </a:lnTo>
                  <a:lnTo>
                    <a:pt x="865481" y="374764"/>
                  </a:lnTo>
                </a:path>
              </a:pathLst>
            </a:custGeom>
            <a:ln w="28575" cap="rnd">
              <a:solidFill>
                <a:srgbClr val="BC2D3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6199632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1124293"/>
                  </a:moveTo>
                  <a:lnTo>
                    <a:pt x="64911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5550520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112429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4901409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1298222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5550520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0"/>
                  </a:moveTo>
                  <a:lnTo>
                    <a:pt x="0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6199632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0"/>
                  </a:moveTo>
                  <a:lnTo>
                    <a:pt x="649111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tx18"/>
            <p:cNvSpPr/>
            <p:nvPr/>
          </p:nvSpPr>
          <p:spPr>
            <a:xfrm>
              <a:off x="7757498" y="2876200"/>
              <a:ext cx="41262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Follows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7757498" y="2988087"/>
              <a:ext cx="1014266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technology trends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6802747" y="1527048"/>
              <a:ext cx="703271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'Addicted' to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6776590" y="1638935"/>
              <a:ext cx="80790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digital devices</a:t>
              </a:r>
            </a:p>
          </p:txBody>
        </p:sp>
        <p:sp>
          <p:nvSpPr>
            <p:cNvPr id="58" name="tx22"/>
            <p:cNvSpPr/>
            <p:nvPr/>
          </p:nvSpPr>
          <p:spPr>
            <a:xfrm>
              <a:off x="4686469" y="1518118"/>
              <a:ext cx="978972" cy="974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Owns / intends to</a:t>
              </a:r>
            </a:p>
          </p:txBody>
        </p:sp>
        <p:sp>
          <p:nvSpPr>
            <p:cNvPr id="59" name="tx23"/>
            <p:cNvSpPr/>
            <p:nvPr/>
          </p:nvSpPr>
          <p:spPr>
            <a:xfrm>
              <a:off x="4664376" y="1638935"/>
              <a:ext cx="100842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buy a smartwatch</a:t>
              </a:r>
            </a:p>
          </p:txBody>
        </p:sp>
        <p:sp>
          <p:nvSpPr>
            <p:cNvPr id="60" name="tx24"/>
            <p:cNvSpPr/>
            <p:nvPr/>
          </p:nvSpPr>
          <p:spPr>
            <a:xfrm>
              <a:off x="3662793" y="2867271"/>
              <a:ext cx="978972" cy="974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Owns / intends to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3718490" y="2988087"/>
              <a:ext cx="92327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buy VR products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4686469" y="4216423"/>
              <a:ext cx="978972" cy="974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Owns / intends to</a:t>
              </a:r>
            </a:p>
          </p:txBody>
        </p:sp>
        <p:sp>
          <p:nvSpPr>
            <p:cNvPr id="61" name="tx27"/>
            <p:cNvSpPr/>
            <p:nvPr/>
          </p:nvSpPr>
          <p:spPr>
            <a:xfrm>
              <a:off x="4728242" y="4337239"/>
              <a:ext cx="92327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buy AR products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6733822" y="4149367"/>
              <a:ext cx="978972" cy="974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Owns / intends to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6748360" y="4270183"/>
              <a:ext cx="92082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buy smart home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6855975" y="4404295"/>
              <a:ext cx="49035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products</a:t>
              </a:r>
            </a:p>
          </p:txBody>
        </p:sp>
        <p:sp>
          <p:nvSpPr>
            <p:cNvPr id="31" name="rc31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2"/>
            <p:cNvSpPr/>
            <p:nvPr/>
          </p:nvSpPr>
          <p:spPr>
            <a:xfrm>
              <a:off x="6512382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3"/>
            <p:cNvSpPr/>
            <p:nvPr/>
          </p:nvSpPr>
          <p:spPr>
            <a:xfrm>
              <a:off x="694512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4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tx35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50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653238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696512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150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21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Tech Savvy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Users Post / During COVID-19 i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Intenders During / Post COVID 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 interested in Grocery Delivery Post / During COVID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 Adult Gen Pop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Follows technology trends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'Addicted' to digital devices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Owns / intends to buy a smartwatch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Owns / intends to buy VR products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Owns / intends to buy AR products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Owns / intends to buy smart home products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22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Entertainment Technology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Entertainment Technology index aims to identify the extent to which segments consume media via non-traditional methods or platforms.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42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3" name="rc5"/>
            <p:cNvSpPr/>
            <p:nvPr/>
          </p:nvSpPr>
          <p:spPr>
            <a:xfrm>
              <a:off x="1543289" y="3118104"/>
              <a:ext cx="54861" cy="484548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4" name="rc6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5" name="rc7"/>
            <p:cNvSpPr/>
            <p:nvPr/>
          </p:nvSpPr>
          <p:spPr>
            <a:xfrm>
              <a:off x="2362415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6" name="rc8"/>
            <p:cNvSpPr/>
            <p:nvPr/>
          </p:nvSpPr>
          <p:spPr>
            <a:xfrm>
              <a:off x="2409590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7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8" name="tx4"/>
            <p:cNvSpPr/>
            <p:nvPr/>
          </p:nvSpPr>
          <p:spPr>
            <a:xfrm>
              <a:off x="623019" y="3734069"/>
              <a:ext cx="184458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Grocery Delivery Users Post /</a:t>
              </a:r>
            </a:p>
          </p:txBody>
        </p:sp>
        <p:sp>
          <p:nvSpPr>
            <p:cNvPr id="49" name="tx5"/>
            <p:cNvSpPr/>
            <p:nvPr/>
          </p:nvSpPr>
          <p:spPr>
            <a:xfrm>
              <a:off x="1326782" y="3868181"/>
              <a:ext cx="1140824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During COVID-19 i</a:t>
              </a:r>
            </a:p>
          </p:txBody>
        </p:sp>
        <p:sp>
          <p:nvSpPr>
            <p:cNvPr id="50" name="tx6"/>
            <p:cNvSpPr/>
            <p:nvPr/>
          </p:nvSpPr>
          <p:spPr>
            <a:xfrm>
              <a:off x="767579" y="4034869"/>
              <a:ext cx="1700026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Grocery Delivery Intenders</a:t>
              </a:r>
            </a:p>
          </p:txBody>
        </p:sp>
        <p:sp>
          <p:nvSpPr>
            <p:cNvPr id="51" name="tx7"/>
            <p:cNvSpPr/>
            <p:nvPr/>
          </p:nvSpPr>
          <p:spPr>
            <a:xfrm>
              <a:off x="1208679" y="4168981"/>
              <a:ext cx="125892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During / Post COVID</a:t>
              </a:r>
            </a:p>
          </p:txBody>
        </p:sp>
        <p:sp>
          <p:nvSpPr>
            <p:cNvPr id="52" name="tx8"/>
            <p:cNvSpPr/>
            <p:nvPr/>
          </p:nvSpPr>
          <p:spPr>
            <a:xfrm>
              <a:off x="862443" y="4335668"/>
              <a:ext cx="1605162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Not interested in Grocery</a:t>
              </a:r>
            </a:p>
          </p:txBody>
        </p:sp>
        <p:sp>
          <p:nvSpPr>
            <p:cNvPr id="53" name="tx9"/>
            <p:cNvSpPr/>
            <p:nvPr/>
          </p:nvSpPr>
          <p:spPr>
            <a:xfrm>
              <a:off x="648167" y="4469780"/>
              <a:ext cx="1819438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Delivery Post / During COVID</a:t>
              </a:r>
            </a:p>
          </p:txBody>
        </p:sp>
        <p:sp>
          <p:nvSpPr>
            <p:cNvPr id="54" name="tx10"/>
            <p:cNvSpPr/>
            <p:nvPr/>
          </p:nvSpPr>
          <p:spPr>
            <a:xfrm>
              <a:off x="1356457" y="4637262"/>
              <a:ext cx="111114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BC2D30">
                      <a:alpha val="100000"/>
                    </a:srgbClr>
                  </a:solidFill>
                  <a:latin typeface="Arial"/>
                  <a:cs typeface="Arial"/>
                </a:rPr>
                <a:t>US Adult Gen Pop</a:t>
              </a:r>
            </a:p>
          </p:txBody>
        </p:sp>
        <p:sp>
          <p:nvSpPr>
            <p:cNvPr id="55" name="tx11"/>
            <p:cNvSpPr/>
            <p:nvPr/>
          </p:nvSpPr>
          <p:spPr>
            <a:xfrm>
              <a:off x="2688538" y="3826129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119</a:t>
              </a:r>
            </a:p>
          </p:txBody>
        </p:sp>
        <p:sp>
          <p:nvSpPr>
            <p:cNvPr id="56" name="tx12"/>
            <p:cNvSpPr/>
            <p:nvPr/>
          </p:nvSpPr>
          <p:spPr>
            <a:xfrm>
              <a:off x="2688538" y="4128516"/>
              <a:ext cx="213239" cy="8493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121</a:t>
              </a:r>
            </a:p>
          </p:txBody>
        </p:sp>
        <p:sp>
          <p:nvSpPr>
            <p:cNvPr id="57" name="tx13"/>
            <p:cNvSpPr/>
            <p:nvPr/>
          </p:nvSpPr>
          <p:spPr>
            <a:xfrm>
              <a:off x="2759617" y="4427728"/>
              <a:ext cx="14215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88</a:t>
              </a:r>
            </a:p>
          </p:txBody>
        </p:sp>
        <p:sp>
          <p:nvSpPr>
            <p:cNvPr id="58" name="tx14"/>
            <p:cNvSpPr/>
            <p:nvPr/>
          </p:nvSpPr>
          <p:spPr>
            <a:xfrm>
              <a:off x="2688538" y="4661471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59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161054" y="1953559"/>
              <a:ext cx="2077155" cy="2073056"/>
            </a:xfrm>
            <a:custGeom>
              <a:avLst/>
              <a:gdLst/>
              <a:ahLst/>
              <a:cxnLst/>
              <a:rect l="0" t="0" r="0" b="0"/>
              <a:pathLst>
                <a:path w="2077155" h="2073056">
                  <a:moveTo>
                    <a:pt x="2077155" y="1036528"/>
                  </a:moveTo>
                  <a:lnTo>
                    <a:pt x="2068966" y="906360"/>
                  </a:lnTo>
                  <a:lnTo>
                    <a:pt x="2044526" y="778244"/>
                  </a:lnTo>
                  <a:lnTo>
                    <a:pt x="2004222" y="654202"/>
                  </a:lnTo>
                  <a:lnTo>
                    <a:pt x="1948690" y="536189"/>
                  </a:lnTo>
                  <a:lnTo>
                    <a:pt x="1878804" y="426067"/>
                  </a:lnTo>
                  <a:lnTo>
                    <a:pt x="1795668" y="325572"/>
                  </a:lnTo>
                  <a:lnTo>
                    <a:pt x="1700592" y="236290"/>
                  </a:lnTo>
                  <a:lnTo>
                    <a:pt x="1595075" y="159628"/>
                  </a:lnTo>
                  <a:lnTo>
                    <a:pt x="1480782" y="96795"/>
                  </a:lnTo>
                  <a:lnTo>
                    <a:pt x="1359515" y="48782"/>
                  </a:lnTo>
                  <a:lnTo>
                    <a:pt x="1233187" y="16346"/>
                  </a:lnTo>
                  <a:lnTo>
                    <a:pt x="1103790" y="0"/>
                  </a:lnTo>
                  <a:lnTo>
                    <a:pt x="973364" y="0"/>
                  </a:lnTo>
                  <a:lnTo>
                    <a:pt x="843967" y="16346"/>
                  </a:lnTo>
                  <a:lnTo>
                    <a:pt x="717639" y="48782"/>
                  </a:lnTo>
                  <a:lnTo>
                    <a:pt x="596372" y="96795"/>
                  </a:lnTo>
                  <a:lnTo>
                    <a:pt x="482079" y="159628"/>
                  </a:lnTo>
                  <a:lnTo>
                    <a:pt x="376563" y="236290"/>
                  </a:lnTo>
                  <a:lnTo>
                    <a:pt x="281487" y="325572"/>
                  </a:lnTo>
                  <a:lnTo>
                    <a:pt x="198350" y="426067"/>
                  </a:lnTo>
                  <a:lnTo>
                    <a:pt x="128465" y="536189"/>
                  </a:lnTo>
                  <a:lnTo>
                    <a:pt x="72932" y="654202"/>
                  </a:lnTo>
                  <a:lnTo>
                    <a:pt x="32628" y="778244"/>
                  </a:lnTo>
                  <a:lnTo>
                    <a:pt x="8189" y="906360"/>
                  </a:lnTo>
                  <a:lnTo>
                    <a:pt x="0" y="1036528"/>
                  </a:lnTo>
                  <a:lnTo>
                    <a:pt x="8189" y="1166696"/>
                  </a:lnTo>
                  <a:lnTo>
                    <a:pt x="32628" y="1294812"/>
                  </a:lnTo>
                  <a:lnTo>
                    <a:pt x="72932" y="1418854"/>
                  </a:lnTo>
                  <a:lnTo>
                    <a:pt x="128465" y="1536867"/>
                  </a:lnTo>
                  <a:lnTo>
                    <a:pt x="198350" y="1646989"/>
                  </a:lnTo>
                  <a:lnTo>
                    <a:pt x="281487" y="1747483"/>
                  </a:lnTo>
                  <a:lnTo>
                    <a:pt x="376563" y="1836766"/>
                  </a:lnTo>
                  <a:lnTo>
                    <a:pt x="482079" y="1913428"/>
                  </a:lnTo>
                  <a:lnTo>
                    <a:pt x="596372" y="1976261"/>
                  </a:lnTo>
                  <a:lnTo>
                    <a:pt x="717639" y="2024274"/>
                  </a:lnTo>
                  <a:lnTo>
                    <a:pt x="843967" y="2056710"/>
                  </a:lnTo>
                  <a:lnTo>
                    <a:pt x="973364" y="2073056"/>
                  </a:lnTo>
                  <a:lnTo>
                    <a:pt x="1103790" y="2073056"/>
                  </a:lnTo>
                  <a:lnTo>
                    <a:pt x="1233187" y="2056710"/>
                  </a:lnTo>
                  <a:lnTo>
                    <a:pt x="1359515" y="2024274"/>
                  </a:lnTo>
                  <a:lnTo>
                    <a:pt x="1480782" y="1976261"/>
                  </a:lnTo>
                  <a:lnTo>
                    <a:pt x="1595075" y="1913428"/>
                  </a:lnTo>
                  <a:lnTo>
                    <a:pt x="1700592" y="1836766"/>
                  </a:lnTo>
                  <a:lnTo>
                    <a:pt x="1795668" y="1747483"/>
                  </a:lnTo>
                  <a:lnTo>
                    <a:pt x="1878804" y="1646989"/>
                  </a:lnTo>
                  <a:lnTo>
                    <a:pt x="1948690" y="1536867"/>
                  </a:lnTo>
                  <a:lnTo>
                    <a:pt x="2004222" y="1418854"/>
                  </a:lnTo>
                  <a:lnTo>
                    <a:pt x="2044526" y="1294812"/>
                  </a:lnTo>
                  <a:lnTo>
                    <a:pt x="2068966" y="1166696"/>
                  </a:lnTo>
                  <a:lnTo>
                    <a:pt x="2077155" y="1036528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" name="pl6"/>
            <p:cNvSpPr/>
            <p:nvPr/>
          </p:nvSpPr>
          <p:spPr>
            <a:xfrm>
              <a:off x="5420698" y="2212691"/>
              <a:ext cx="1557866" cy="1554792"/>
            </a:xfrm>
            <a:custGeom>
              <a:avLst/>
              <a:gdLst/>
              <a:ahLst/>
              <a:cxnLst/>
              <a:rect l="0" t="0" r="0" b="0"/>
              <a:pathLst>
                <a:path w="1557866" h="1554792">
                  <a:moveTo>
                    <a:pt x="1557866" y="777396"/>
                  </a:moveTo>
                  <a:lnTo>
                    <a:pt x="1551724" y="679770"/>
                  </a:lnTo>
                  <a:lnTo>
                    <a:pt x="1533395" y="583683"/>
                  </a:lnTo>
                  <a:lnTo>
                    <a:pt x="1503167" y="490651"/>
                  </a:lnTo>
                  <a:lnTo>
                    <a:pt x="1461517" y="402142"/>
                  </a:lnTo>
                  <a:lnTo>
                    <a:pt x="1409103" y="319550"/>
                  </a:lnTo>
                  <a:lnTo>
                    <a:pt x="1346751" y="244179"/>
                  </a:lnTo>
                  <a:lnTo>
                    <a:pt x="1275444" y="177217"/>
                  </a:lnTo>
                  <a:lnTo>
                    <a:pt x="1196306" y="119721"/>
                  </a:lnTo>
                  <a:lnTo>
                    <a:pt x="1110587" y="72596"/>
                  </a:lnTo>
                  <a:lnTo>
                    <a:pt x="1019636" y="36586"/>
                  </a:lnTo>
                  <a:lnTo>
                    <a:pt x="924890" y="12260"/>
                  </a:lnTo>
                  <a:lnTo>
                    <a:pt x="827842" y="0"/>
                  </a:lnTo>
                  <a:lnTo>
                    <a:pt x="730023" y="0"/>
                  </a:lnTo>
                  <a:lnTo>
                    <a:pt x="632975" y="12260"/>
                  </a:lnTo>
                  <a:lnTo>
                    <a:pt x="538229" y="36586"/>
                  </a:lnTo>
                  <a:lnTo>
                    <a:pt x="447279" y="72596"/>
                  </a:lnTo>
                  <a:lnTo>
                    <a:pt x="361559" y="119721"/>
                  </a:lnTo>
                  <a:lnTo>
                    <a:pt x="282422" y="177217"/>
                  </a:lnTo>
                  <a:lnTo>
                    <a:pt x="211115" y="244179"/>
                  </a:lnTo>
                  <a:lnTo>
                    <a:pt x="148763" y="319550"/>
                  </a:lnTo>
                  <a:lnTo>
                    <a:pt x="96348" y="402142"/>
                  </a:lnTo>
                  <a:lnTo>
                    <a:pt x="54699" y="490651"/>
                  </a:lnTo>
                  <a:lnTo>
                    <a:pt x="24471" y="583683"/>
                  </a:lnTo>
                  <a:lnTo>
                    <a:pt x="6142" y="679770"/>
                  </a:lnTo>
                  <a:lnTo>
                    <a:pt x="0" y="777396"/>
                  </a:lnTo>
                  <a:lnTo>
                    <a:pt x="6142" y="875022"/>
                  </a:lnTo>
                  <a:lnTo>
                    <a:pt x="24471" y="971109"/>
                  </a:lnTo>
                  <a:lnTo>
                    <a:pt x="54699" y="1064140"/>
                  </a:lnTo>
                  <a:lnTo>
                    <a:pt x="96348" y="1152650"/>
                  </a:lnTo>
                  <a:lnTo>
                    <a:pt x="148763" y="1235241"/>
                  </a:lnTo>
                  <a:lnTo>
                    <a:pt x="211115" y="1310612"/>
                  </a:lnTo>
                  <a:lnTo>
                    <a:pt x="282422" y="1377574"/>
                  </a:lnTo>
                  <a:lnTo>
                    <a:pt x="361559" y="1435071"/>
                  </a:lnTo>
                  <a:lnTo>
                    <a:pt x="447279" y="1482196"/>
                  </a:lnTo>
                  <a:lnTo>
                    <a:pt x="538229" y="1518205"/>
                  </a:lnTo>
                  <a:lnTo>
                    <a:pt x="632975" y="1542532"/>
                  </a:lnTo>
                  <a:lnTo>
                    <a:pt x="730023" y="1554792"/>
                  </a:lnTo>
                  <a:lnTo>
                    <a:pt x="827842" y="1554792"/>
                  </a:lnTo>
                  <a:lnTo>
                    <a:pt x="924890" y="1542532"/>
                  </a:lnTo>
                  <a:lnTo>
                    <a:pt x="1019636" y="1518205"/>
                  </a:lnTo>
                  <a:lnTo>
                    <a:pt x="1110587" y="1482196"/>
                  </a:lnTo>
                  <a:lnTo>
                    <a:pt x="1196306" y="1435071"/>
                  </a:lnTo>
                  <a:lnTo>
                    <a:pt x="1275444" y="1377574"/>
                  </a:lnTo>
                  <a:lnTo>
                    <a:pt x="1346751" y="1310612"/>
                  </a:lnTo>
                  <a:lnTo>
                    <a:pt x="1409103" y="1235241"/>
                  </a:lnTo>
                  <a:lnTo>
                    <a:pt x="1461517" y="1152650"/>
                  </a:lnTo>
                  <a:lnTo>
                    <a:pt x="1503167" y="1064140"/>
                  </a:lnTo>
                  <a:lnTo>
                    <a:pt x="1533395" y="971109"/>
                  </a:lnTo>
                  <a:lnTo>
                    <a:pt x="1551724" y="875022"/>
                  </a:lnTo>
                  <a:lnTo>
                    <a:pt x="1557866" y="777396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680343" y="2471823"/>
              <a:ext cx="1038577" cy="1036528"/>
            </a:xfrm>
            <a:custGeom>
              <a:avLst/>
              <a:gdLst/>
              <a:ahLst/>
              <a:cxnLst/>
              <a:rect l="0" t="0" r="0" b="0"/>
              <a:pathLst>
                <a:path w="1038577" h="1036528">
                  <a:moveTo>
                    <a:pt x="1038577" y="518264"/>
                  </a:moveTo>
                  <a:lnTo>
                    <a:pt x="1034483" y="453180"/>
                  </a:lnTo>
                  <a:lnTo>
                    <a:pt x="1022263" y="389122"/>
                  </a:lnTo>
                  <a:lnTo>
                    <a:pt x="1002111" y="327101"/>
                  </a:lnTo>
                  <a:lnTo>
                    <a:pt x="974345" y="268094"/>
                  </a:lnTo>
                  <a:lnTo>
                    <a:pt x="939402" y="213033"/>
                  </a:lnTo>
                  <a:lnTo>
                    <a:pt x="897834" y="162786"/>
                  </a:lnTo>
                  <a:lnTo>
                    <a:pt x="850296" y="118145"/>
                  </a:lnTo>
                  <a:lnTo>
                    <a:pt x="797537" y="79814"/>
                  </a:lnTo>
                  <a:lnTo>
                    <a:pt x="740391" y="48397"/>
                  </a:lnTo>
                  <a:lnTo>
                    <a:pt x="679757" y="24391"/>
                  </a:lnTo>
                  <a:lnTo>
                    <a:pt x="616593" y="8173"/>
                  </a:lnTo>
                  <a:lnTo>
                    <a:pt x="551895" y="0"/>
                  </a:lnTo>
                  <a:lnTo>
                    <a:pt x="486682" y="0"/>
                  </a:lnTo>
                  <a:lnTo>
                    <a:pt x="421983" y="8173"/>
                  </a:lnTo>
                  <a:lnTo>
                    <a:pt x="358819" y="24391"/>
                  </a:lnTo>
                  <a:lnTo>
                    <a:pt x="298186" y="48397"/>
                  </a:lnTo>
                  <a:lnTo>
                    <a:pt x="241039" y="79814"/>
                  </a:lnTo>
                  <a:lnTo>
                    <a:pt x="188281" y="118145"/>
                  </a:lnTo>
                  <a:lnTo>
                    <a:pt x="140743" y="162786"/>
                  </a:lnTo>
                  <a:lnTo>
                    <a:pt x="99175" y="213033"/>
                  </a:lnTo>
                  <a:lnTo>
                    <a:pt x="64232" y="268094"/>
                  </a:lnTo>
                  <a:lnTo>
                    <a:pt x="36466" y="327101"/>
                  </a:lnTo>
                  <a:lnTo>
                    <a:pt x="16314" y="389122"/>
                  </a:lnTo>
                  <a:lnTo>
                    <a:pt x="4094" y="453180"/>
                  </a:lnTo>
                  <a:lnTo>
                    <a:pt x="0" y="518264"/>
                  </a:lnTo>
                  <a:lnTo>
                    <a:pt x="4094" y="583348"/>
                  </a:lnTo>
                  <a:lnTo>
                    <a:pt x="16314" y="647406"/>
                  </a:lnTo>
                  <a:lnTo>
                    <a:pt x="36466" y="709427"/>
                  </a:lnTo>
                  <a:lnTo>
                    <a:pt x="64232" y="768433"/>
                  </a:lnTo>
                  <a:lnTo>
                    <a:pt x="99175" y="823494"/>
                  </a:lnTo>
                  <a:lnTo>
                    <a:pt x="140743" y="873741"/>
                  </a:lnTo>
                  <a:lnTo>
                    <a:pt x="188281" y="918383"/>
                  </a:lnTo>
                  <a:lnTo>
                    <a:pt x="241039" y="956714"/>
                  </a:lnTo>
                  <a:lnTo>
                    <a:pt x="298186" y="988130"/>
                  </a:lnTo>
                  <a:lnTo>
                    <a:pt x="358819" y="1012137"/>
                  </a:lnTo>
                  <a:lnTo>
                    <a:pt x="421983" y="1028355"/>
                  </a:lnTo>
                  <a:lnTo>
                    <a:pt x="486682" y="1036528"/>
                  </a:lnTo>
                  <a:lnTo>
                    <a:pt x="551895" y="1036528"/>
                  </a:lnTo>
                  <a:lnTo>
                    <a:pt x="616593" y="1028355"/>
                  </a:lnTo>
                  <a:lnTo>
                    <a:pt x="679757" y="1012137"/>
                  </a:lnTo>
                  <a:lnTo>
                    <a:pt x="740391" y="988130"/>
                  </a:lnTo>
                  <a:lnTo>
                    <a:pt x="797537" y="956714"/>
                  </a:lnTo>
                  <a:lnTo>
                    <a:pt x="850296" y="918383"/>
                  </a:lnTo>
                  <a:lnTo>
                    <a:pt x="897834" y="873741"/>
                  </a:lnTo>
                  <a:lnTo>
                    <a:pt x="939402" y="823494"/>
                  </a:lnTo>
                  <a:lnTo>
                    <a:pt x="974345" y="768433"/>
                  </a:lnTo>
                  <a:lnTo>
                    <a:pt x="1002111" y="709427"/>
                  </a:lnTo>
                  <a:lnTo>
                    <a:pt x="1022263" y="647406"/>
                  </a:lnTo>
                  <a:lnTo>
                    <a:pt x="1034483" y="583348"/>
                  </a:lnTo>
                  <a:lnTo>
                    <a:pt x="1038577" y="518264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5939987" y="2730955"/>
              <a:ext cx="519288" cy="518264"/>
            </a:xfrm>
            <a:custGeom>
              <a:avLst/>
              <a:gdLst/>
              <a:ahLst/>
              <a:cxnLst/>
              <a:rect l="0" t="0" r="0" b="0"/>
              <a:pathLst>
                <a:path w="519288" h="518264">
                  <a:moveTo>
                    <a:pt x="519288" y="259132"/>
                  </a:moveTo>
                  <a:lnTo>
                    <a:pt x="517241" y="226590"/>
                  </a:lnTo>
                  <a:lnTo>
                    <a:pt x="511131" y="194561"/>
                  </a:lnTo>
                  <a:lnTo>
                    <a:pt x="501055" y="163550"/>
                  </a:lnTo>
                  <a:lnTo>
                    <a:pt x="487172" y="134047"/>
                  </a:lnTo>
                  <a:lnTo>
                    <a:pt x="469701" y="106516"/>
                  </a:lnTo>
                  <a:lnTo>
                    <a:pt x="448917" y="81393"/>
                  </a:lnTo>
                  <a:lnTo>
                    <a:pt x="425148" y="59072"/>
                  </a:lnTo>
                  <a:lnTo>
                    <a:pt x="398768" y="39907"/>
                  </a:lnTo>
                  <a:lnTo>
                    <a:pt x="370195" y="24198"/>
                  </a:lnTo>
                  <a:lnTo>
                    <a:pt x="339878" y="12195"/>
                  </a:lnTo>
                  <a:lnTo>
                    <a:pt x="308296" y="4086"/>
                  </a:lnTo>
                  <a:lnTo>
                    <a:pt x="275947" y="0"/>
                  </a:lnTo>
                  <a:lnTo>
                    <a:pt x="243341" y="0"/>
                  </a:lnTo>
                  <a:lnTo>
                    <a:pt x="210991" y="4086"/>
                  </a:lnTo>
                  <a:lnTo>
                    <a:pt x="179409" y="12195"/>
                  </a:lnTo>
                  <a:lnTo>
                    <a:pt x="149093" y="24198"/>
                  </a:lnTo>
                  <a:lnTo>
                    <a:pt x="120519" y="39907"/>
                  </a:lnTo>
                  <a:lnTo>
                    <a:pt x="94140" y="59072"/>
                  </a:lnTo>
                  <a:lnTo>
                    <a:pt x="70371" y="81393"/>
                  </a:lnTo>
                  <a:lnTo>
                    <a:pt x="49587" y="106516"/>
                  </a:lnTo>
                  <a:lnTo>
                    <a:pt x="32116" y="134047"/>
                  </a:lnTo>
                  <a:lnTo>
                    <a:pt x="18233" y="163550"/>
                  </a:lnTo>
                  <a:lnTo>
                    <a:pt x="8157" y="194561"/>
                  </a:lnTo>
                  <a:lnTo>
                    <a:pt x="2047" y="226590"/>
                  </a:lnTo>
                  <a:lnTo>
                    <a:pt x="0" y="259132"/>
                  </a:lnTo>
                  <a:lnTo>
                    <a:pt x="2047" y="291674"/>
                  </a:lnTo>
                  <a:lnTo>
                    <a:pt x="8157" y="323703"/>
                  </a:lnTo>
                  <a:lnTo>
                    <a:pt x="18233" y="354713"/>
                  </a:lnTo>
                  <a:lnTo>
                    <a:pt x="32116" y="384216"/>
                  </a:lnTo>
                  <a:lnTo>
                    <a:pt x="49587" y="411747"/>
                  </a:lnTo>
                  <a:lnTo>
                    <a:pt x="70371" y="436870"/>
                  </a:lnTo>
                  <a:lnTo>
                    <a:pt x="94140" y="459191"/>
                  </a:lnTo>
                  <a:lnTo>
                    <a:pt x="120519" y="478357"/>
                  </a:lnTo>
                  <a:lnTo>
                    <a:pt x="149093" y="494065"/>
                  </a:lnTo>
                  <a:lnTo>
                    <a:pt x="179409" y="506068"/>
                  </a:lnTo>
                  <a:lnTo>
                    <a:pt x="210991" y="514177"/>
                  </a:lnTo>
                  <a:lnTo>
                    <a:pt x="243341" y="518264"/>
                  </a:lnTo>
                  <a:lnTo>
                    <a:pt x="275947" y="518264"/>
                  </a:lnTo>
                  <a:lnTo>
                    <a:pt x="308296" y="514177"/>
                  </a:lnTo>
                  <a:lnTo>
                    <a:pt x="339878" y="506068"/>
                  </a:lnTo>
                  <a:lnTo>
                    <a:pt x="370195" y="494065"/>
                  </a:lnTo>
                  <a:lnTo>
                    <a:pt x="398768" y="478357"/>
                  </a:lnTo>
                  <a:lnTo>
                    <a:pt x="425148" y="459191"/>
                  </a:lnTo>
                  <a:lnTo>
                    <a:pt x="448917" y="436870"/>
                  </a:lnTo>
                  <a:lnTo>
                    <a:pt x="469701" y="411747"/>
                  </a:lnTo>
                  <a:lnTo>
                    <a:pt x="487172" y="384216"/>
                  </a:lnTo>
                  <a:lnTo>
                    <a:pt x="501055" y="354713"/>
                  </a:lnTo>
                  <a:lnTo>
                    <a:pt x="511131" y="323703"/>
                  </a:lnTo>
                  <a:lnTo>
                    <a:pt x="517241" y="291674"/>
                  </a:lnTo>
                  <a:lnTo>
                    <a:pt x="519288" y="259132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520068" y="2208682"/>
              <a:ext cx="1586826" cy="1446151"/>
            </a:xfrm>
            <a:custGeom>
              <a:avLst/>
              <a:gdLst/>
              <a:ahLst/>
              <a:cxnLst/>
              <a:rect l="0" t="0" r="0" b="0"/>
              <a:pathLst>
                <a:path w="1586826" h="1446151">
                  <a:moveTo>
                    <a:pt x="1586826" y="781405"/>
                  </a:moveTo>
                  <a:lnTo>
                    <a:pt x="1024045" y="184743"/>
                  </a:lnTo>
                  <a:lnTo>
                    <a:pt x="228418" y="0"/>
                  </a:lnTo>
                  <a:lnTo>
                    <a:pt x="0" y="781405"/>
                  </a:lnTo>
                  <a:lnTo>
                    <a:pt x="353907" y="1345457"/>
                  </a:lnTo>
                  <a:lnTo>
                    <a:pt x="1063354" y="1446151"/>
                  </a:lnTo>
                  <a:lnTo>
                    <a:pt x="1586826" y="781405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5459164" y="2286220"/>
              <a:ext cx="1938711" cy="1309225"/>
            </a:xfrm>
            <a:custGeom>
              <a:avLst/>
              <a:gdLst/>
              <a:ahLst/>
              <a:cxnLst/>
              <a:rect l="0" t="0" r="0" b="0"/>
              <a:pathLst>
                <a:path w="1938711" h="1309225">
                  <a:moveTo>
                    <a:pt x="1938711" y="703867"/>
                  </a:moveTo>
                  <a:lnTo>
                    <a:pt x="1058314" y="153340"/>
                  </a:lnTo>
                  <a:lnTo>
                    <a:pt x="334089" y="0"/>
                  </a:lnTo>
                  <a:lnTo>
                    <a:pt x="0" y="703867"/>
                  </a:lnTo>
                  <a:lnTo>
                    <a:pt x="416034" y="1265802"/>
                  </a:lnTo>
                  <a:lnTo>
                    <a:pt x="1089970" y="1309225"/>
                  </a:lnTo>
                  <a:lnTo>
                    <a:pt x="1938711" y="703867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5789329" y="2615551"/>
              <a:ext cx="626541" cy="752265"/>
            </a:xfrm>
            <a:custGeom>
              <a:avLst/>
              <a:gdLst/>
              <a:ahLst/>
              <a:cxnLst/>
              <a:rect l="0" t="0" r="0" b="0"/>
              <a:pathLst>
                <a:path w="626541" h="752265">
                  <a:moveTo>
                    <a:pt x="623688" y="374536"/>
                  </a:moveTo>
                  <a:lnTo>
                    <a:pt x="626541" y="0"/>
                  </a:lnTo>
                  <a:lnTo>
                    <a:pt x="247651" y="92817"/>
                  </a:lnTo>
                  <a:lnTo>
                    <a:pt x="0" y="374536"/>
                  </a:lnTo>
                  <a:lnTo>
                    <a:pt x="192220" y="752265"/>
                  </a:lnTo>
                  <a:lnTo>
                    <a:pt x="601370" y="705476"/>
                  </a:lnTo>
                  <a:lnTo>
                    <a:pt x="623688" y="374536"/>
                  </a:lnTo>
                </a:path>
              </a:pathLst>
            </a:custGeom>
            <a:ln w="28575" cap="rnd">
              <a:solidFill>
                <a:srgbClr val="5D964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5680343" y="2540370"/>
              <a:ext cx="1038577" cy="899434"/>
            </a:xfrm>
            <a:custGeom>
              <a:avLst/>
              <a:gdLst/>
              <a:ahLst/>
              <a:cxnLst/>
              <a:rect l="0" t="0" r="0" b="0"/>
              <a:pathLst>
                <a:path w="1038577" h="899434">
                  <a:moveTo>
                    <a:pt x="1038577" y="449717"/>
                  </a:moveTo>
                  <a:lnTo>
                    <a:pt x="778933" y="0"/>
                  </a:lnTo>
                  <a:lnTo>
                    <a:pt x="259644" y="0"/>
                  </a:lnTo>
                  <a:lnTo>
                    <a:pt x="0" y="449717"/>
                  </a:lnTo>
                  <a:lnTo>
                    <a:pt x="259644" y="899434"/>
                  </a:lnTo>
                  <a:lnTo>
                    <a:pt x="778933" y="899434"/>
                  </a:lnTo>
                  <a:lnTo>
                    <a:pt x="1038577" y="449717"/>
                  </a:lnTo>
                </a:path>
              </a:pathLst>
            </a:custGeom>
            <a:ln w="28575" cap="rnd">
              <a:solidFill>
                <a:srgbClr val="BC2D3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6199632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1124293"/>
                  </a:moveTo>
                  <a:lnTo>
                    <a:pt x="64911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5550520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112429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4901409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1298222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8"/>
            <p:cNvSpPr/>
            <p:nvPr/>
          </p:nvSpPr>
          <p:spPr>
            <a:xfrm>
              <a:off x="5550520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0"/>
                  </a:moveTo>
                  <a:lnTo>
                    <a:pt x="0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19"/>
            <p:cNvSpPr/>
            <p:nvPr/>
          </p:nvSpPr>
          <p:spPr>
            <a:xfrm>
              <a:off x="6199632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0"/>
                  </a:moveTo>
                  <a:lnTo>
                    <a:pt x="649111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tx20"/>
            <p:cNvSpPr/>
            <p:nvPr/>
          </p:nvSpPr>
          <p:spPr>
            <a:xfrm>
              <a:off x="7757498" y="2786919"/>
              <a:ext cx="79306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Owns or plans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7757498" y="2921031"/>
              <a:ext cx="84428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to buy wireless</a:t>
              </a:r>
            </a:p>
          </p:txBody>
        </p:sp>
        <p:sp>
          <p:nvSpPr>
            <p:cNvPr id="61" name="tx22"/>
            <p:cNvSpPr/>
            <p:nvPr/>
          </p:nvSpPr>
          <p:spPr>
            <a:xfrm>
              <a:off x="7757498" y="3055143"/>
              <a:ext cx="88508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speaker system</a:t>
              </a:r>
            </a:p>
          </p:txBody>
        </p:sp>
        <p:sp>
          <p:nvSpPr>
            <p:cNvPr id="62" name="tx23"/>
            <p:cNvSpPr/>
            <p:nvPr/>
          </p:nvSpPr>
          <p:spPr>
            <a:xfrm>
              <a:off x="6695036" y="1518118"/>
              <a:ext cx="1134115" cy="974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Watches TV / videos</a:t>
              </a:r>
            </a:p>
          </p:txBody>
        </p:sp>
        <p:sp>
          <p:nvSpPr>
            <p:cNvPr id="63" name="tx24"/>
            <p:cNvSpPr/>
            <p:nvPr/>
          </p:nvSpPr>
          <p:spPr>
            <a:xfrm>
              <a:off x="6671429" y="1638935"/>
              <a:ext cx="122854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via streaming devices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4679882" y="1595096"/>
              <a:ext cx="987754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Owns an eReader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4101055" y="2876200"/>
              <a:ext cx="540709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Listens to</a:t>
              </a:r>
            </a:p>
          </p:txBody>
        </p:sp>
        <p:sp>
          <p:nvSpPr>
            <p:cNvPr id="64" name="tx27"/>
            <p:cNvSpPr/>
            <p:nvPr/>
          </p:nvSpPr>
          <p:spPr>
            <a:xfrm>
              <a:off x="3709216" y="2988087"/>
              <a:ext cx="93254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streaming music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5013816" y="4295186"/>
              <a:ext cx="542509" cy="8493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Uses DVR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6812048" y="4293401"/>
              <a:ext cx="666067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Uses Netflix</a:t>
              </a:r>
            </a:p>
          </p:txBody>
        </p:sp>
        <p:sp>
          <p:nvSpPr>
            <p:cNvPr id="30" name="rc30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1"/>
            <p:cNvSpPr/>
            <p:nvPr/>
          </p:nvSpPr>
          <p:spPr>
            <a:xfrm>
              <a:off x="6379283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2"/>
            <p:cNvSpPr/>
            <p:nvPr/>
          </p:nvSpPr>
          <p:spPr>
            <a:xfrm>
              <a:off x="6598931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3"/>
            <p:cNvSpPr/>
            <p:nvPr/>
          </p:nvSpPr>
          <p:spPr>
            <a:xfrm>
              <a:off x="6858575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4"/>
            <p:cNvSpPr/>
            <p:nvPr/>
          </p:nvSpPr>
          <p:spPr>
            <a:xfrm>
              <a:off x="7118219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rc35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6" name="tx36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60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6392615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6618929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6878573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7138218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140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160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23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Entertainment Technology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Users Post / During COVID-19 i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Intenders During / Post COVID 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 interested in Grocery Delivery Post / During COVID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 Adult Gen Pop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Owns or plans to buy wireless speaker system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Watches TV / videos via streaming devices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Owns an eReader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Listens to streaming music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Uses DVR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Uses Netflix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24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TV Viewing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TV Viewing index aims to identify the extent to which segments watch various genres of TV and are influenced by what they see on TV.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42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3" name="rc5"/>
            <p:cNvSpPr/>
            <p:nvPr/>
          </p:nvSpPr>
          <p:spPr>
            <a:xfrm>
              <a:off x="1726491" y="3118104"/>
              <a:ext cx="54861" cy="484548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4" name="rc6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5" name="rc7"/>
            <p:cNvSpPr/>
            <p:nvPr/>
          </p:nvSpPr>
          <p:spPr>
            <a:xfrm>
              <a:off x="1987283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6" name="rc8"/>
            <p:cNvSpPr/>
            <p:nvPr/>
          </p:nvSpPr>
          <p:spPr>
            <a:xfrm>
              <a:off x="2096973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7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8" name="tx4"/>
            <p:cNvSpPr/>
            <p:nvPr/>
          </p:nvSpPr>
          <p:spPr>
            <a:xfrm>
              <a:off x="623019" y="3734069"/>
              <a:ext cx="184458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Grocery Delivery Users Post /</a:t>
              </a:r>
            </a:p>
          </p:txBody>
        </p:sp>
        <p:sp>
          <p:nvSpPr>
            <p:cNvPr id="49" name="tx5"/>
            <p:cNvSpPr/>
            <p:nvPr/>
          </p:nvSpPr>
          <p:spPr>
            <a:xfrm>
              <a:off x="1326782" y="3868181"/>
              <a:ext cx="1140824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During COVID-19 i</a:t>
              </a:r>
            </a:p>
          </p:txBody>
        </p:sp>
        <p:sp>
          <p:nvSpPr>
            <p:cNvPr id="50" name="tx6"/>
            <p:cNvSpPr/>
            <p:nvPr/>
          </p:nvSpPr>
          <p:spPr>
            <a:xfrm>
              <a:off x="767579" y="4034869"/>
              <a:ext cx="1700026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Grocery Delivery Intenders</a:t>
              </a:r>
            </a:p>
          </p:txBody>
        </p:sp>
        <p:sp>
          <p:nvSpPr>
            <p:cNvPr id="51" name="tx7"/>
            <p:cNvSpPr/>
            <p:nvPr/>
          </p:nvSpPr>
          <p:spPr>
            <a:xfrm>
              <a:off x="1208679" y="4168981"/>
              <a:ext cx="125892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During / Post COVID</a:t>
              </a:r>
            </a:p>
          </p:txBody>
        </p:sp>
        <p:sp>
          <p:nvSpPr>
            <p:cNvPr id="52" name="tx8"/>
            <p:cNvSpPr/>
            <p:nvPr/>
          </p:nvSpPr>
          <p:spPr>
            <a:xfrm>
              <a:off x="862443" y="4335668"/>
              <a:ext cx="1605162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Not interested in Grocery</a:t>
              </a:r>
            </a:p>
          </p:txBody>
        </p:sp>
        <p:sp>
          <p:nvSpPr>
            <p:cNvPr id="53" name="tx9"/>
            <p:cNvSpPr/>
            <p:nvPr/>
          </p:nvSpPr>
          <p:spPr>
            <a:xfrm>
              <a:off x="648167" y="4469780"/>
              <a:ext cx="1819438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Delivery Post / During COVID</a:t>
              </a:r>
            </a:p>
          </p:txBody>
        </p:sp>
        <p:sp>
          <p:nvSpPr>
            <p:cNvPr id="54" name="tx10"/>
            <p:cNvSpPr/>
            <p:nvPr/>
          </p:nvSpPr>
          <p:spPr>
            <a:xfrm>
              <a:off x="1356457" y="4637262"/>
              <a:ext cx="111114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BC2D30">
                      <a:alpha val="100000"/>
                    </a:srgbClr>
                  </a:solidFill>
                  <a:latin typeface="Arial"/>
                  <a:cs typeface="Arial"/>
                </a:rPr>
                <a:t>US Adult Gen Pop</a:t>
              </a:r>
            </a:p>
          </p:txBody>
        </p:sp>
        <p:sp>
          <p:nvSpPr>
            <p:cNvPr id="55" name="tx11"/>
            <p:cNvSpPr/>
            <p:nvPr/>
          </p:nvSpPr>
          <p:spPr>
            <a:xfrm>
              <a:off x="2688538" y="3826129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105</a:t>
              </a:r>
            </a:p>
          </p:txBody>
        </p:sp>
        <p:sp>
          <p:nvSpPr>
            <p:cNvPr id="56" name="tx12"/>
            <p:cNvSpPr/>
            <p:nvPr/>
          </p:nvSpPr>
          <p:spPr>
            <a:xfrm>
              <a:off x="2688538" y="4126928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109</a:t>
              </a:r>
            </a:p>
          </p:txBody>
        </p:sp>
        <p:sp>
          <p:nvSpPr>
            <p:cNvPr id="57" name="tx13"/>
            <p:cNvSpPr/>
            <p:nvPr/>
          </p:nvSpPr>
          <p:spPr>
            <a:xfrm>
              <a:off x="2759617" y="4427728"/>
              <a:ext cx="14215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95</a:t>
              </a:r>
            </a:p>
          </p:txBody>
        </p:sp>
        <p:sp>
          <p:nvSpPr>
            <p:cNvPr id="58" name="tx14"/>
            <p:cNvSpPr/>
            <p:nvPr/>
          </p:nvSpPr>
          <p:spPr>
            <a:xfrm>
              <a:off x="2688538" y="4661471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59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225965" y="2018342"/>
              <a:ext cx="1947333" cy="1943490"/>
            </a:xfrm>
            <a:custGeom>
              <a:avLst/>
              <a:gdLst/>
              <a:ahLst/>
              <a:cxnLst/>
              <a:rect l="0" t="0" r="0" b="0"/>
              <a:pathLst>
                <a:path w="1947333" h="1943490">
                  <a:moveTo>
                    <a:pt x="1947333" y="971745"/>
                  </a:moveTo>
                  <a:lnTo>
                    <a:pt x="1939655" y="849712"/>
                  </a:lnTo>
                  <a:lnTo>
                    <a:pt x="1916743" y="729604"/>
                  </a:lnTo>
                  <a:lnTo>
                    <a:pt x="1878959" y="613314"/>
                  </a:lnTo>
                  <a:lnTo>
                    <a:pt x="1826897" y="502677"/>
                  </a:lnTo>
                  <a:lnTo>
                    <a:pt x="1761379" y="399438"/>
                  </a:lnTo>
                  <a:lnTo>
                    <a:pt x="1683439" y="305224"/>
                  </a:lnTo>
                  <a:lnTo>
                    <a:pt x="1594305" y="221522"/>
                  </a:lnTo>
                  <a:lnTo>
                    <a:pt x="1495383" y="149651"/>
                  </a:lnTo>
                  <a:lnTo>
                    <a:pt x="1388233" y="90745"/>
                  </a:lnTo>
                  <a:lnTo>
                    <a:pt x="1274546" y="45733"/>
                  </a:lnTo>
                  <a:lnTo>
                    <a:pt x="1156113" y="15325"/>
                  </a:lnTo>
                  <a:lnTo>
                    <a:pt x="1034803" y="0"/>
                  </a:lnTo>
                  <a:lnTo>
                    <a:pt x="912529" y="0"/>
                  </a:lnTo>
                  <a:lnTo>
                    <a:pt x="791219" y="15325"/>
                  </a:lnTo>
                  <a:lnTo>
                    <a:pt x="672787" y="45733"/>
                  </a:lnTo>
                  <a:lnTo>
                    <a:pt x="559099" y="90745"/>
                  </a:lnTo>
                  <a:lnTo>
                    <a:pt x="451949" y="149651"/>
                  </a:lnTo>
                  <a:lnTo>
                    <a:pt x="353028" y="221522"/>
                  </a:lnTo>
                  <a:lnTo>
                    <a:pt x="263894" y="305224"/>
                  </a:lnTo>
                  <a:lnTo>
                    <a:pt x="185953" y="399438"/>
                  </a:lnTo>
                  <a:lnTo>
                    <a:pt x="120436" y="502677"/>
                  </a:lnTo>
                  <a:lnTo>
                    <a:pt x="68374" y="613314"/>
                  </a:lnTo>
                  <a:lnTo>
                    <a:pt x="30589" y="729604"/>
                  </a:lnTo>
                  <a:lnTo>
                    <a:pt x="7677" y="849712"/>
                  </a:lnTo>
                  <a:lnTo>
                    <a:pt x="0" y="971745"/>
                  </a:lnTo>
                  <a:lnTo>
                    <a:pt x="7677" y="1093778"/>
                  </a:lnTo>
                  <a:lnTo>
                    <a:pt x="30589" y="1213886"/>
                  </a:lnTo>
                  <a:lnTo>
                    <a:pt x="68374" y="1330175"/>
                  </a:lnTo>
                  <a:lnTo>
                    <a:pt x="120436" y="1440812"/>
                  </a:lnTo>
                  <a:lnTo>
                    <a:pt x="185953" y="1544052"/>
                  </a:lnTo>
                  <a:lnTo>
                    <a:pt x="263894" y="1638266"/>
                  </a:lnTo>
                  <a:lnTo>
                    <a:pt x="353028" y="1721968"/>
                  </a:lnTo>
                  <a:lnTo>
                    <a:pt x="451949" y="1793839"/>
                  </a:lnTo>
                  <a:lnTo>
                    <a:pt x="559099" y="1852745"/>
                  </a:lnTo>
                  <a:lnTo>
                    <a:pt x="672787" y="1897757"/>
                  </a:lnTo>
                  <a:lnTo>
                    <a:pt x="791219" y="1928165"/>
                  </a:lnTo>
                  <a:lnTo>
                    <a:pt x="912529" y="1943490"/>
                  </a:lnTo>
                  <a:lnTo>
                    <a:pt x="1034803" y="1943490"/>
                  </a:lnTo>
                  <a:lnTo>
                    <a:pt x="1156113" y="1928165"/>
                  </a:lnTo>
                  <a:lnTo>
                    <a:pt x="1274546" y="1897757"/>
                  </a:lnTo>
                  <a:lnTo>
                    <a:pt x="1388233" y="1852745"/>
                  </a:lnTo>
                  <a:lnTo>
                    <a:pt x="1495383" y="1793839"/>
                  </a:lnTo>
                  <a:lnTo>
                    <a:pt x="1594305" y="1721968"/>
                  </a:lnTo>
                  <a:lnTo>
                    <a:pt x="1683439" y="1638266"/>
                  </a:lnTo>
                  <a:lnTo>
                    <a:pt x="1761379" y="1544052"/>
                  </a:lnTo>
                  <a:lnTo>
                    <a:pt x="1826897" y="1440812"/>
                  </a:lnTo>
                  <a:lnTo>
                    <a:pt x="1878959" y="1330175"/>
                  </a:lnTo>
                  <a:lnTo>
                    <a:pt x="1916743" y="1213886"/>
                  </a:lnTo>
                  <a:lnTo>
                    <a:pt x="1939655" y="1093778"/>
                  </a:lnTo>
                  <a:lnTo>
                    <a:pt x="1947333" y="97174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" name="pl6"/>
            <p:cNvSpPr/>
            <p:nvPr/>
          </p:nvSpPr>
          <p:spPr>
            <a:xfrm>
              <a:off x="5550520" y="2342257"/>
              <a:ext cx="1298222" cy="1295660"/>
            </a:xfrm>
            <a:custGeom>
              <a:avLst/>
              <a:gdLst/>
              <a:ahLst/>
              <a:cxnLst/>
              <a:rect l="0" t="0" r="0" b="0"/>
              <a:pathLst>
                <a:path w="1298222" h="1295660">
                  <a:moveTo>
                    <a:pt x="1298222" y="647830"/>
                  </a:moveTo>
                  <a:lnTo>
                    <a:pt x="1293103" y="566475"/>
                  </a:lnTo>
                  <a:lnTo>
                    <a:pt x="1277829" y="486402"/>
                  </a:lnTo>
                  <a:lnTo>
                    <a:pt x="1252639" y="408876"/>
                  </a:lnTo>
                  <a:lnTo>
                    <a:pt x="1217931" y="335118"/>
                  </a:lnTo>
                  <a:lnTo>
                    <a:pt x="1174253" y="266292"/>
                  </a:lnTo>
                  <a:lnTo>
                    <a:pt x="1122292" y="203483"/>
                  </a:lnTo>
                  <a:lnTo>
                    <a:pt x="1062870" y="147681"/>
                  </a:lnTo>
                  <a:lnTo>
                    <a:pt x="996922" y="99767"/>
                  </a:lnTo>
                  <a:lnTo>
                    <a:pt x="925489" y="60496"/>
                  </a:lnTo>
                  <a:lnTo>
                    <a:pt x="849697" y="30488"/>
                  </a:lnTo>
                  <a:lnTo>
                    <a:pt x="770742" y="10216"/>
                  </a:lnTo>
                  <a:lnTo>
                    <a:pt x="689869" y="0"/>
                  </a:lnTo>
                  <a:lnTo>
                    <a:pt x="608353" y="0"/>
                  </a:lnTo>
                  <a:lnTo>
                    <a:pt x="527479" y="10216"/>
                  </a:lnTo>
                  <a:lnTo>
                    <a:pt x="448524" y="30488"/>
                  </a:lnTo>
                  <a:lnTo>
                    <a:pt x="372733" y="60496"/>
                  </a:lnTo>
                  <a:lnTo>
                    <a:pt x="301299" y="99767"/>
                  </a:lnTo>
                  <a:lnTo>
                    <a:pt x="235352" y="147681"/>
                  </a:lnTo>
                  <a:lnTo>
                    <a:pt x="175929" y="203483"/>
                  </a:lnTo>
                  <a:lnTo>
                    <a:pt x="123969" y="266292"/>
                  </a:lnTo>
                  <a:lnTo>
                    <a:pt x="80290" y="335118"/>
                  </a:lnTo>
                  <a:lnTo>
                    <a:pt x="45582" y="408876"/>
                  </a:lnTo>
                  <a:lnTo>
                    <a:pt x="20393" y="486402"/>
                  </a:lnTo>
                  <a:lnTo>
                    <a:pt x="5118" y="566475"/>
                  </a:lnTo>
                  <a:lnTo>
                    <a:pt x="0" y="647830"/>
                  </a:lnTo>
                  <a:lnTo>
                    <a:pt x="5118" y="729185"/>
                  </a:lnTo>
                  <a:lnTo>
                    <a:pt x="20393" y="809257"/>
                  </a:lnTo>
                  <a:lnTo>
                    <a:pt x="45582" y="886783"/>
                  </a:lnTo>
                  <a:lnTo>
                    <a:pt x="80290" y="960541"/>
                  </a:lnTo>
                  <a:lnTo>
                    <a:pt x="123969" y="1029368"/>
                  </a:lnTo>
                  <a:lnTo>
                    <a:pt x="175929" y="1092177"/>
                  </a:lnTo>
                  <a:lnTo>
                    <a:pt x="235352" y="1147978"/>
                  </a:lnTo>
                  <a:lnTo>
                    <a:pt x="301299" y="1195892"/>
                  </a:lnTo>
                  <a:lnTo>
                    <a:pt x="372733" y="1235163"/>
                  </a:lnTo>
                  <a:lnTo>
                    <a:pt x="448524" y="1265171"/>
                  </a:lnTo>
                  <a:lnTo>
                    <a:pt x="527479" y="1285443"/>
                  </a:lnTo>
                  <a:lnTo>
                    <a:pt x="608353" y="1295660"/>
                  </a:lnTo>
                  <a:lnTo>
                    <a:pt x="689869" y="1295660"/>
                  </a:lnTo>
                  <a:lnTo>
                    <a:pt x="770742" y="1285443"/>
                  </a:lnTo>
                  <a:lnTo>
                    <a:pt x="849697" y="1265171"/>
                  </a:lnTo>
                  <a:lnTo>
                    <a:pt x="925489" y="1235163"/>
                  </a:lnTo>
                  <a:lnTo>
                    <a:pt x="996922" y="1195892"/>
                  </a:lnTo>
                  <a:lnTo>
                    <a:pt x="1062870" y="1147978"/>
                  </a:lnTo>
                  <a:lnTo>
                    <a:pt x="1122292" y="1092177"/>
                  </a:lnTo>
                  <a:lnTo>
                    <a:pt x="1174253" y="1029368"/>
                  </a:lnTo>
                  <a:lnTo>
                    <a:pt x="1217931" y="960541"/>
                  </a:lnTo>
                  <a:lnTo>
                    <a:pt x="1252639" y="886783"/>
                  </a:lnTo>
                  <a:lnTo>
                    <a:pt x="1277829" y="809257"/>
                  </a:lnTo>
                  <a:lnTo>
                    <a:pt x="1293103" y="729185"/>
                  </a:lnTo>
                  <a:lnTo>
                    <a:pt x="1298222" y="64783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875076" y="2666172"/>
              <a:ext cx="649111" cy="647830"/>
            </a:xfrm>
            <a:custGeom>
              <a:avLst/>
              <a:gdLst/>
              <a:ahLst/>
              <a:cxnLst/>
              <a:rect l="0" t="0" r="0" b="0"/>
              <a:pathLst>
                <a:path w="649111" h="647830">
                  <a:moveTo>
                    <a:pt x="649111" y="323915"/>
                  </a:moveTo>
                  <a:lnTo>
                    <a:pt x="646551" y="283237"/>
                  </a:lnTo>
                  <a:lnTo>
                    <a:pt x="638914" y="243201"/>
                  </a:lnTo>
                  <a:lnTo>
                    <a:pt x="626319" y="204438"/>
                  </a:lnTo>
                  <a:lnTo>
                    <a:pt x="608965" y="167559"/>
                  </a:lnTo>
                  <a:lnTo>
                    <a:pt x="587126" y="133146"/>
                  </a:lnTo>
                  <a:lnTo>
                    <a:pt x="561146" y="101741"/>
                  </a:lnTo>
                  <a:lnTo>
                    <a:pt x="531435" y="73840"/>
                  </a:lnTo>
                  <a:lnTo>
                    <a:pt x="498461" y="49883"/>
                  </a:lnTo>
                  <a:lnTo>
                    <a:pt x="462744" y="30248"/>
                  </a:lnTo>
                  <a:lnTo>
                    <a:pt x="424848" y="15244"/>
                  </a:lnTo>
                  <a:lnTo>
                    <a:pt x="385371" y="5108"/>
                  </a:lnTo>
                  <a:lnTo>
                    <a:pt x="344934" y="0"/>
                  </a:lnTo>
                  <a:lnTo>
                    <a:pt x="304176" y="0"/>
                  </a:lnTo>
                  <a:lnTo>
                    <a:pt x="263739" y="5108"/>
                  </a:lnTo>
                  <a:lnTo>
                    <a:pt x="224262" y="15244"/>
                  </a:lnTo>
                  <a:lnTo>
                    <a:pt x="186366" y="30248"/>
                  </a:lnTo>
                  <a:lnTo>
                    <a:pt x="150649" y="49883"/>
                  </a:lnTo>
                  <a:lnTo>
                    <a:pt x="117676" y="73840"/>
                  </a:lnTo>
                  <a:lnTo>
                    <a:pt x="87964" y="101741"/>
                  </a:lnTo>
                  <a:lnTo>
                    <a:pt x="61984" y="133146"/>
                  </a:lnTo>
                  <a:lnTo>
                    <a:pt x="40145" y="167559"/>
                  </a:lnTo>
                  <a:lnTo>
                    <a:pt x="22791" y="204438"/>
                  </a:lnTo>
                  <a:lnTo>
                    <a:pt x="10196" y="243201"/>
                  </a:lnTo>
                  <a:lnTo>
                    <a:pt x="2559" y="283237"/>
                  </a:lnTo>
                  <a:lnTo>
                    <a:pt x="0" y="323915"/>
                  </a:lnTo>
                  <a:lnTo>
                    <a:pt x="2559" y="364592"/>
                  </a:lnTo>
                  <a:lnTo>
                    <a:pt x="10196" y="404628"/>
                  </a:lnTo>
                  <a:lnTo>
                    <a:pt x="22791" y="443391"/>
                  </a:lnTo>
                  <a:lnTo>
                    <a:pt x="40145" y="480270"/>
                  </a:lnTo>
                  <a:lnTo>
                    <a:pt x="61984" y="514684"/>
                  </a:lnTo>
                  <a:lnTo>
                    <a:pt x="87964" y="546088"/>
                  </a:lnTo>
                  <a:lnTo>
                    <a:pt x="117676" y="573989"/>
                  </a:lnTo>
                  <a:lnTo>
                    <a:pt x="150649" y="597946"/>
                  </a:lnTo>
                  <a:lnTo>
                    <a:pt x="186366" y="617581"/>
                  </a:lnTo>
                  <a:lnTo>
                    <a:pt x="224262" y="632585"/>
                  </a:lnTo>
                  <a:lnTo>
                    <a:pt x="263739" y="642721"/>
                  </a:lnTo>
                  <a:lnTo>
                    <a:pt x="304176" y="647830"/>
                  </a:lnTo>
                  <a:lnTo>
                    <a:pt x="344934" y="647830"/>
                  </a:lnTo>
                  <a:lnTo>
                    <a:pt x="385371" y="642721"/>
                  </a:lnTo>
                  <a:lnTo>
                    <a:pt x="424848" y="632585"/>
                  </a:lnTo>
                  <a:lnTo>
                    <a:pt x="462744" y="617581"/>
                  </a:lnTo>
                  <a:lnTo>
                    <a:pt x="498461" y="597946"/>
                  </a:lnTo>
                  <a:lnTo>
                    <a:pt x="531435" y="573989"/>
                  </a:lnTo>
                  <a:lnTo>
                    <a:pt x="561146" y="546088"/>
                  </a:lnTo>
                  <a:lnTo>
                    <a:pt x="587126" y="514684"/>
                  </a:lnTo>
                  <a:lnTo>
                    <a:pt x="608965" y="480270"/>
                  </a:lnTo>
                  <a:lnTo>
                    <a:pt x="626319" y="443391"/>
                  </a:lnTo>
                  <a:lnTo>
                    <a:pt x="638914" y="404628"/>
                  </a:lnTo>
                  <a:lnTo>
                    <a:pt x="646551" y="364592"/>
                  </a:lnTo>
                  <a:lnTo>
                    <a:pt x="649111" y="32391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471212" y="1923232"/>
              <a:ext cx="1587890" cy="1741165"/>
            </a:xfrm>
            <a:custGeom>
              <a:avLst/>
              <a:gdLst/>
              <a:ahLst/>
              <a:cxnLst/>
              <a:rect l="0" t="0" r="0" b="0"/>
              <a:pathLst>
                <a:path w="1587890" h="1741165">
                  <a:moveTo>
                    <a:pt x="1587890" y="1066855"/>
                  </a:moveTo>
                  <a:lnTo>
                    <a:pt x="1177518" y="617757"/>
                  </a:lnTo>
                  <a:lnTo>
                    <a:pt x="728419" y="0"/>
                  </a:lnTo>
                  <a:lnTo>
                    <a:pt x="80603" y="419039"/>
                  </a:lnTo>
                  <a:lnTo>
                    <a:pt x="0" y="1066855"/>
                  </a:lnTo>
                  <a:lnTo>
                    <a:pt x="328273" y="1467001"/>
                  </a:lnTo>
                  <a:lnTo>
                    <a:pt x="728419" y="1741165"/>
                  </a:lnTo>
                  <a:lnTo>
                    <a:pt x="1001131" y="1339567"/>
                  </a:lnTo>
                  <a:lnTo>
                    <a:pt x="1587890" y="1066855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282091" y="2244574"/>
              <a:ext cx="1666823" cy="1586997"/>
            </a:xfrm>
            <a:custGeom>
              <a:avLst/>
              <a:gdLst/>
              <a:ahLst/>
              <a:cxnLst/>
              <a:rect l="0" t="0" r="0" b="0"/>
              <a:pathLst>
                <a:path w="1666823" h="1586997">
                  <a:moveTo>
                    <a:pt x="1666823" y="745513"/>
                  </a:moveTo>
                  <a:lnTo>
                    <a:pt x="1445775" y="217278"/>
                  </a:lnTo>
                  <a:lnTo>
                    <a:pt x="917540" y="0"/>
                  </a:lnTo>
                  <a:lnTo>
                    <a:pt x="531174" y="359148"/>
                  </a:lnTo>
                  <a:lnTo>
                    <a:pt x="0" y="745513"/>
                  </a:lnTo>
                  <a:lnTo>
                    <a:pt x="76057" y="1586997"/>
                  </a:lnTo>
                  <a:lnTo>
                    <a:pt x="917540" y="1571013"/>
                  </a:lnTo>
                  <a:lnTo>
                    <a:pt x="1374047" y="1202020"/>
                  </a:lnTo>
                  <a:lnTo>
                    <a:pt x="1666823" y="745513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5648131" y="2531097"/>
              <a:ext cx="1100440" cy="1057705"/>
            </a:xfrm>
            <a:custGeom>
              <a:avLst/>
              <a:gdLst/>
              <a:ahLst/>
              <a:cxnLst/>
              <a:rect l="0" t="0" r="0" b="0"/>
              <a:pathLst>
                <a:path w="1100440" h="1057705">
                  <a:moveTo>
                    <a:pt x="1100440" y="458990"/>
                  </a:moveTo>
                  <a:lnTo>
                    <a:pt x="1010491" y="0"/>
                  </a:lnTo>
                  <a:lnTo>
                    <a:pt x="551500" y="34819"/>
                  </a:lnTo>
                  <a:lnTo>
                    <a:pt x="194184" y="101675"/>
                  </a:lnTo>
                  <a:lnTo>
                    <a:pt x="0" y="458990"/>
                  </a:lnTo>
                  <a:lnTo>
                    <a:pt x="170969" y="839521"/>
                  </a:lnTo>
                  <a:lnTo>
                    <a:pt x="551500" y="1057705"/>
                  </a:lnTo>
                  <a:lnTo>
                    <a:pt x="1077551" y="985042"/>
                  </a:lnTo>
                  <a:lnTo>
                    <a:pt x="1100440" y="458990"/>
                  </a:lnTo>
                </a:path>
              </a:pathLst>
            </a:custGeom>
            <a:ln w="28575" cap="rnd">
              <a:solidFill>
                <a:srgbClr val="5D964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5550520" y="2340976"/>
              <a:ext cx="1298222" cy="1298222"/>
            </a:xfrm>
            <a:custGeom>
              <a:avLst/>
              <a:gdLst/>
              <a:ahLst/>
              <a:cxnLst/>
              <a:rect l="0" t="0" r="0" b="0"/>
              <a:pathLst>
                <a:path w="1298222" h="1298222">
                  <a:moveTo>
                    <a:pt x="1298222" y="649111"/>
                  </a:moveTo>
                  <a:lnTo>
                    <a:pt x="1108101" y="190120"/>
                  </a:lnTo>
                  <a:lnTo>
                    <a:pt x="649111" y="0"/>
                  </a:lnTo>
                  <a:lnTo>
                    <a:pt x="190120" y="190120"/>
                  </a:lnTo>
                  <a:lnTo>
                    <a:pt x="0" y="649111"/>
                  </a:lnTo>
                  <a:lnTo>
                    <a:pt x="190120" y="1108101"/>
                  </a:lnTo>
                  <a:lnTo>
                    <a:pt x="649111" y="1298222"/>
                  </a:lnTo>
                  <a:lnTo>
                    <a:pt x="1108101" y="1108101"/>
                  </a:lnTo>
                  <a:lnTo>
                    <a:pt x="1298222" y="649111"/>
                  </a:lnTo>
                </a:path>
              </a:pathLst>
            </a:custGeom>
            <a:ln w="28575" cap="rnd">
              <a:solidFill>
                <a:srgbClr val="BC2D3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6199632" y="2072106"/>
              <a:ext cx="917981" cy="917981"/>
            </a:xfrm>
            <a:custGeom>
              <a:avLst/>
              <a:gdLst/>
              <a:ahLst/>
              <a:cxnLst/>
              <a:rect l="0" t="0" r="0" b="0"/>
              <a:pathLst>
                <a:path w="917981" h="917981">
                  <a:moveTo>
                    <a:pt x="0" y="917981"/>
                  </a:moveTo>
                  <a:lnTo>
                    <a:pt x="91798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6199632" y="1691865"/>
              <a:ext cx="0" cy="1298222"/>
            </a:xfrm>
            <a:custGeom>
              <a:avLst/>
              <a:gdLst/>
              <a:ahLst/>
              <a:cxnLst/>
              <a:rect l="0" t="0" r="0" b="0"/>
              <a:pathLst>
                <a:path h="1298222">
                  <a:moveTo>
                    <a:pt x="0" y="1298222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5281650" y="2072106"/>
              <a:ext cx="917981" cy="917981"/>
            </a:xfrm>
            <a:custGeom>
              <a:avLst/>
              <a:gdLst/>
              <a:ahLst/>
              <a:cxnLst/>
              <a:rect l="0" t="0" r="0" b="0"/>
              <a:pathLst>
                <a:path w="917981" h="917981">
                  <a:moveTo>
                    <a:pt x="917981" y="917981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4901409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1298222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8"/>
            <p:cNvSpPr/>
            <p:nvPr/>
          </p:nvSpPr>
          <p:spPr>
            <a:xfrm>
              <a:off x="5281650" y="2990088"/>
              <a:ext cx="917981" cy="917981"/>
            </a:xfrm>
            <a:custGeom>
              <a:avLst/>
              <a:gdLst/>
              <a:ahLst/>
              <a:cxnLst/>
              <a:rect l="0" t="0" r="0" b="0"/>
              <a:pathLst>
                <a:path w="917981" h="917981">
                  <a:moveTo>
                    <a:pt x="917981" y="0"/>
                  </a:moveTo>
                  <a:lnTo>
                    <a:pt x="0" y="917981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19"/>
            <p:cNvSpPr/>
            <p:nvPr/>
          </p:nvSpPr>
          <p:spPr>
            <a:xfrm>
              <a:off x="6199632" y="2990088"/>
              <a:ext cx="0" cy="1298222"/>
            </a:xfrm>
            <a:custGeom>
              <a:avLst/>
              <a:gdLst/>
              <a:ahLst/>
              <a:cxnLst/>
              <a:rect l="0" t="0" r="0" b="0"/>
              <a:pathLst>
                <a:path h="1298222">
                  <a:moveTo>
                    <a:pt x="0" y="0"/>
                  </a:moveTo>
                  <a:lnTo>
                    <a:pt x="0" y="1298222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pl20"/>
            <p:cNvSpPr/>
            <p:nvPr/>
          </p:nvSpPr>
          <p:spPr>
            <a:xfrm>
              <a:off x="6199632" y="2990088"/>
              <a:ext cx="917981" cy="917981"/>
            </a:xfrm>
            <a:custGeom>
              <a:avLst/>
              <a:gdLst/>
              <a:ahLst/>
              <a:cxnLst/>
              <a:rect l="0" t="0" r="0" b="0"/>
              <a:pathLst>
                <a:path w="917981" h="917981">
                  <a:moveTo>
                    <a:pt x="0" y="0"/>
                  </a:moveTo>
                  <a:lnTo>
                    <a:pt x="917981" y="917981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tx21"/>
            <p:cNvSpPr/>
            <p:nvPr/>
          </p:nvSpPr>
          <p:spPr>
            <a:xfrm>
              <a:off x="7757498" y="2944248"/>
              <a:ext cx="59182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Drama fan</a:t>
              </a:r>
            </a:p>
          </p:txBody>
        </p:sp>
        <p:sp>
          <p:nvSpPr>
            <p:cNvPr id="61" name="tx22"/>
            <p:cNvSpPr/>
            <p:nvPr/>
          </p:nvSpPr>
          <p:spPr>
            <a:xfrm>
              <a:off x="7213205" y="1809333"/>
              <a:ext cx="60093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Reality fan</a:t>
              </a:r>
            </a:p>
          </p:txBody>
        </p:sp>
        <p:sp>
          <p:nvSpPr>
            <p:cNvPr id="62" name="tx23"/>
            <p:cNvSpPr/>
            <p:nvPr/>
          </p:nvSpPr>
          <p:spPr>
            <a:xfrm>
              <a:off x="5776098" y="1309404"/>
              <a:ext cx="847067" cy="974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Travel / home /</a:t>
              </a:r>
            </a:p>
          </p:txBody>
        </p:sp>
        <p:sp>
          <p:nvSpPr>
            <p:cNvPr id="63" name="tx24"/>
            <p:cNvSpPr/>
            <p:nvPr/>
          </p:nvSpPr>
          <p:spPr>
            <a:xfrm>
              <a:off x="5874780" y="1430221"/>
              <a:ext cx="64970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cooking fan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4267198" y="1809333"/>
              <a:ext cx="97340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Documentary fan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4250743" y="2867271"/>
              <a:ext cx="391021" cy="974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Music /</a:t>
              </a:r>
            </a:p>
          </p:txBody>
        </p:sp>
        <p:sp>
          <p:nvSpPr>
            <p:cNvPr id="64" name="tx27"/>
            <p:cNvSpPr/>
            <p:nvPr/>
          </p:nvSpPr>
          <p:spPr>
            <a:xfrm>
              <a:off x="3623353" y="3010312"/>
              <a:ext cx="1018412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entertainment fan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4587220" y="4045827"/>
              <a:ext cx="59847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Sitcom fan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5941633" y="4502115"/>
              <a:ext cx="515997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News fan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7171471" y="3977778"/>
              <a:ext cx="885907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Most influenced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7195038" y="4089665"/>
              <a:ext cx="72498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by ads on TV</a:t>
              </a:r>
            </a:p>
          </p:txBody>
        </p:sp>
        <p:sp>
          <p:nvSpPr>
            <p:cNvPr id="32" name="rc32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3"/>
            <p:cNvSpPr/>
            <p:nvPr/>
          </p:nvSpPr>
          <p:spPr>
            <a:xfrm>
              <a:off x="6444194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4"/>
            <p:cNvSpPr/>
            <p:nvPr/>
          </p:nvSpPr>
          <p:spPr>
            <a:xfrm>
              <a:off x="672875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rc35"/>
            <p:cNvSpPr/>
            <p:nvPr/>
          </p:nvSpPr>
          <p:spPr>
            <a:xfrm>
              <a:off x="7053308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6" name="rc36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7" name="tx37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60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6457526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674875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7073307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140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25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TV Viewing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Users Post / During COVID-19 i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Intenders During / Post COVID 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 interested in Grocery Delivery Post / During COVID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 Adult Gen Pop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Drama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Reality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Travel / home / cooking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Documentary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Music / entertainment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Sitcom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News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Most influenced by ads on TV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26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Health &amp; Wellness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Health &amp; Wellness index aims to identify the extent to which segments monitor and maintain their health and well-being.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42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3" name="rc5"/>
            <p:cNvSpPr/>
            <p:nvPr/>
          </p:nvSpPr>
          <p:spPr>
            <a:xfrm>
              <a:off x="1807859" y="3118104"/>
              <a:ext cx="54861" cy="484548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4" name="rc6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5" name="rc7"/>
            <p:cNvSpPr/>
            <p:nvPr/>
          </p:nvSpPr>
          <p:spPr>
            <a:xfrm>
              <a:off x="1871210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6" name="rc8"/>
            <p:cNvSpPr/>
            <p:nvPr/>
          </p:nvSpPr>
          <p:spPr>
            <a:xfrm>
              <a:off x="2004383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7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8" name="tx4"/>
            <p:cNvSpPr/>
            <p:nvPr/>
          </p:nvSpPr>
          <p:spPr>
            <a:xfrm>
              <a:off x="623019" y="3734069"/>
              <a:ext cx="184458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Grocery Delivery Users Post /</a:t>
              </a:r>
            </a:p>
          </p:txBody>
        </p:sp>
        <p:sp>
          <p:nvSpPr>
            <p:cNvPr id="49" name="tx5"/>
            <p:cNvSpPr/>
            <p:nvPr/>
          </p:nvSpPr>
          <p:spPr>
            <a:xfrm>
              <a:off x="1326782" y="3868181"/>
              <a:ext cx="1140824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During COVID-19 i</a:t>
              </a:r>
            </a:p>
          </p:txBody>
        </p:sp>
        <p:sp>
          <p:nvSpPr>
            <p:cNvPr id="50" name="tx6"/>
            <p:cNvSpPr/>
            <p:nvPr/>
          </p:nvSpPr>
          <p:spPr>
            <a:xfrm>
              <a:off x="767579" y="4034869"/>
              <a:ext cx="1700026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Grocery Delivery Intenders</a:t>
              </a:r>
            </a:p>
          </p:txBody>
        </p:sp>
        <p:sp>
          <p:nvSpPr>
            <p:cNvPr id="51" name="tx7"/>
            <p:cNvSpPr/>
            <p:nvPr/>
          </p:nvSpPr>
          <p:spPr>
            <a:xfrm>
              <a:off x="1208679" y="4168981"/>
              <a:ext cx="125892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During / Post COVID</a:t>
              </a:r>
            </a:p>
          </p:txBody>
        </p:sp>
        <p:sp>
          <p:nvSpPr>
            <p:cNvPr id="52" name="tx8"/>
            <p:cNvSpPr/>
            <p:nvPr/>
          </p:nvSpPr>
          <p:spPr>
            <a:xfrm>
              <a:off x="862443" y="4335668"/>
              <a:ext cx="1605162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Not interested in Grocery</a:t>
              </a:r>
            </a:p>
          </p:txBody>
        </p:sp>
        <p:sp>
          <p:nvSpPr>
            <p:cNvPr id="53" name="tx9"/>
            <p:cNvSpPr/>
            <p:nvPr/>
          </p:nvSpPr>
          <p:spPr>
            <a:xfrm>
              <a:off x="648167" y="4469780"/>
              <a:ext cx="1819438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Delivery Post / During COVID</a:t>
              </a:r>
            </a:p>
          </p:txBody>
        </p:sp>
        <p:sp>
          <p:nvSpPr>
            <p:cNvPr id="54" name="tx10"/>
            <p:cNvSpPr/>
            <p:nvPr/>
          </p:nvSpPr>
          <p:spPr>
            <a:xfrm>
              <a:off x="1356457" y="4637262"/>
              <a:ext cx="111114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BC2D30">
                      <a:alpha val="100000"/>
                    </a:srgbClr>
                  </a:solidFill>
                  <a:latin typeface="Arial"/>
                  <a:cs typeface="Arial"/>
                </a:rPr>
                <a:t>US Adult Gen Pop</a:t>
              </a:r>
            </a:p>
          </p:txBody>
        </p:sp>
        <p:sp>
          <p:nvSpPr>
            <p:cNvPr id="55" name="tx11"/>
            <p:cNvSpPr/>
            <p:nvPr/>
          </p:nvSpPr>
          <p:spPr>
            <a:xfrm>
              <a:off x="2688538" y="3826129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106</a:t>
              </a:r>
            </a:p>
          </p:txBody>
        </p:sp>
        <p:sp>
          <p:nvSpPr>
            <p:cNvPr id="56" name="tx12"/>
            <p:cNvSpPr/>
            <p:nvPr/>
          </p:nvSpPr>
          <p:spPr>
            <a:xfrm>
              <a:off x="2688538" y="4126928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101</a:t>
              </a:r>
            </a:p>
          </p:txBody>
        </p:sp>
        <p:sp>
          <p:nvSpPr>
            <p:cNvPr id="57" name="tx13"/>
            <p:cNvSpPr/>
            <p:nvPr/>
          </p:nvSpPr>
          <p:spPr>
            <a:xfrm>
              <a:off x="2759617" y="4427728"/>
              <a:ext cx="14215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98</a:t>
              </a:r>
            </a:p>
          </p:txBody>
        </p:sp>
        <p:sp>
          <p:nvSpPr>
            <p:cNvPr id="58" name="tx14"/>
            <p:cNvSpPr/>
            <p:nvPr/>
          </p:nvSpPr>
          <p:spPr>
            <a:xfrm>
              <a:off x="2688538" y="4661471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59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225965" y="2018342"/>
              <a:ext cx="1947333" cy="1943490"/>
            </a:xfrm>
            <a:custGeom>
              <a:avLst/>
              <a:gdLst/>
              <a:ahLst/>
              <a:cxnLst/>
              <a:rect l="0" t="0" r="0" b="0"/>
              <a:pathLst>
                <a:path w="1947333" h="1943490">
                  <a:moveTo>
                    <a:pt x="1947333" y="971745"/>
                  </a:moveTo>
                  <a:lnTo>
                    <a:pt x="1939655" y="849712"/>
                  </a:lnTo>
                  <a:lnTo>
                    <a:pt x="1916743" y="729604"/>
                  </a:lnTo>
                  <a:lnTo>
                    <a:pt x="1878959" y="613314"/>
                  </a:lnTo>
                  <a:lnTo>
                    <a:pt x="1826897" y="502677"/>
                  </a:lnTo>
                  <a:lnTo>
                    <a:pt x="1761379" y="399438"/>
                  </a:lnTo>
                  <a:lnTo>
                    <a:pt x="1683439" y="305224"/>
                  </a:lnTo>
                  <a:lnTo>
                    <a:pt x="1594305" y="221522"/>
                  </a:lnTo>
                  <a:lnTo>
                    <a:pt x="1495383" y="149651"/>
                  </a:lnTo>
                  <a:lnTo>
                    <a:pt x="1388233" y="90745"/>
                  </a:lnTo>
                  <a:lnTo>
                    <a:pt x="1274546" y="45733"/>
                  </a:lnTo>
                  <a:lnTo>
                    <a:pt x="1156113" y="15325"/>
                  </a:lnTo>
                  <a:lnTo>
                    <a:pt x="1034803" y="0"/>
                  </a:lnTo>
                  <a:lnTo>
                    <a:pt x="912529" y="0"/>
                  </a:lnTo>
                  <a:lnTo>
                    <a:pt x="791219" y="15325"/>
                  </a:lnTo>
                  <a:lnTo>
                    <a:pt x="672787" y="45733"/>
                  </a:lnTo>
                  <a:lnTo>
                    <a:pt x="559099" y="90745"/>
                  </a:lnTo>
                  <a:lnTo>
                    <a:pt x="451949" y="149651"/>
                  </a:lnTo>
                  <a:lnTo>
                    <a:pt x="353028" y="221522"/>
                  </a:lnTo>
                  <a:lnTo>
                    <a:pt x="263894" y="305224"/>
                  </a:lnTo>
                  <a:lnTo>
                    <a:pt x="185953" y="399438"/>
                  </a:lnTo>
                  <a:lnTo>
                    <a:pt x="120436" y="502677"/>
                  </a:lnTo>
                  <a:lnTo>
                    <a:pt x="68374" y="613314"/>
                  </a:lnTo>
                  <a:lnTo>
                    <a:pt x="30589" y="729604"/>
                  </a:lnTo>
                  <a:lnTo>
                    <a:pt x="7677" y="849712"/>
                  </a:lnTo>
                  <a:lnTo>
                    <a:pt x="0" y="971745"/>
                  </a:lnTo>
                  <a:lnTo>
                    <a:pt x="7677" y="1093778"/>
                  </a:lnTo>
                  <a:lnTo>
                    <a:pt x="30589" y="1213886"/>
                  </a:lnTo>
                  <a:lnTo>
                    <a:pt x="68374" y="1330175"/>
                  </a:lnTo>
                  <a:lnTo>
                    <a:pt x="120436" y="1440812"/>
                  </a:lnTo>
                  <a:lnTo>
                    <a:pt x="185953" y="1544052"/>
                  </a:lnTo>
                  <a:lnTo>
                    <a:pt x="263894" y="1638266"/>
                  </a:lnTo>
                  <a:lnTo>
                    <a:pt x="353028" y="1721968"/>
                  </a:lnTo>
                  <a:lnTo>
                    <a:pt x="451949" y="1793839"/>
                  </a:lnTo>
                  <a:lnTo>
                    <a:pt x="559099" y="1852745"/>
                  </a:lnTo>
                  <a:lnTo>
                    <a:pt x="672787" y="1897757"/>
                  </a:lnTo>
                  <a:lnTo>
                    <a:pt x="791219" y="1928165"/>
                  </a:lnTo>
                  <a:lnTo>
                    <a:pt x="912529" y="1943490"/>
                  </a:lnTo>
                  <a:lnTo>
                    <a:pt x="1034803" y="1943490"/>
                  </a:lnTo>
                  <a:lnTo>
                    <a:pt x="1156113" y="1928165"/>
                  </a:lnTo>
                  <a:lnTo>
                    <a:pt x="1274546" y="1897757"/>
                  </a:lnTo>
                  <a:lnTo>
                    <a:pt x="1388233" y="1852745"/>
                  </a:lnTo>
                  <a:lnTo>
                    <a:pt x="1495383" y="1793839"/>
                  </a:lnTo>
                  <a:lnTo>
                    <a:pt x="1594305" y="1721968"/>
                  </a:lnTo>
                  <a:lnTo>
                    <a:pt x="1683439" y="1638266"/>
                  </a:lnTo>
                  <a:lnTo>
                    <a:pt x="1761379" y="1544052"/>
                  </a:lnTo>
                  <a:lnTo>
                    <a:pt x="1826897" y="1440812"/>
                  </a:lnTo>
                  <a:lnTo>
                    <a:pt x="1878959" y="1330175"/>
                  </a:lnTo>
                  <a:lnTo>
                    <a:pt x="1916743" y="1213886"/>
                  </a:lnTo>
                  <a:lnTo>
                    <a:pt x="1939655" y="1093778"/>
                  </a:lnTo>
                  <a:lnTo>
                    <a:pt x="1947333" y="97174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" name="pl6"/>
            <p:cNvSpPr/>
            <p:nvPr/>
          </p:nvSpPr>
          <p:spPr>
            <a:xfrm>
              <a:off x="5550520" y="2342257"/>
              <a:ext cx="1298222" cy="1295660"/>
            </a:xfrm>
            <a:custGeom>
              <a:avLst/>
              <a:gdLst/>
              <a:ahLst/>
              <a:cxnLst/>
              <a:rect l="0" t="0" r="0" b="0"/>
              <a:pathLst>
                <a:path w="1298222" h="1295660">
                  <a:moveTo>
                    <a:pt x="1298222" y="647830"/>
                  </a:moveTo>
                  <a:lnTo>
                    <a:pt x="1293103" y="566475"/>
                  </a:lnTo>
                  <a:lnTo>
                    <a:pt x="1277829" y="486402"/>
                  </a:lnTo>
                  <a:lnTo>
                    <a:pt x="1252639" y="408876"/>
                  </a:lnTo>
                  <a:lnTo>
                    <a:pt x="1217931" y="335118"/>
                  </a:lnTo>
                  <a:lnTo>
                    <a:pt x="1174253" y="266292"/>
                  </a:lnTo>
                  <a:lnTo>
                    <a:pt x="1122292" y="203483"/>
                  </a:lnTo>
                  <a:lnTo>
                    <a:pt x="1062870" y="147681"/>
                  </a:lnTo>
                  <a:lnTo>
                    <a:pt x="996922" y="99767"/>
                  </a:lnTo>
                  <a:lnTo>
                    <a:pt x="925489" y="60496"/>
                  </a:lnTo>
                  <a:lnTo>
                    <a:pt x="849697" y="30488"/>
                  </a:lnTo>
                  <a:lnTo>
                    <a:pt x="770742" y="10216"/>
                  </a:lnTo>
                  <a:lnTo>
                    <a:pt x="689869" y="0"/>
                  </a:lnTo>
                  <a:lnTo>
                    <a:pt x="608353" y="0"/>
                  </a:lnTo>
                  <a:lnTo>
                    <a:pt x="527479" y="10216"/>
                  </a:lnTo>
                  <a:lnTo>
                    <a:pt x="448524" y="30488"/>
                  </a:lnTo>
                  <a:lnTo>
                    <a:pt x="372733" y="60496"/>
                  </a:lnTo>
                  <a:lnTo>
                    <a:pt x="301299" y="99767"/>
                  </a:lnTo>
                  <a:lnTo>
                    <a:pt x="235352" y="147681"/>
                  </a:lnTo>
                  <a:lnTo>
                    <a:pt x="175929" y="203483"/>
                  </a:lnTo>
                  <a:lnTo>
                    <a:pt x="123969" y="266292"/>
                  </a:lnTo>
                  <a:lnTo>
                    <a:pt x="80290" y="335118"/>
                  </a:lnTo>
                  <a:lnTo>
                    <a:pt x="45582" y="408876"/>
                  </a:lnTo>
                  <a:lnTo>
                    <a:pt x="20393" y="486402"/>
                  </a:lnTo>
                  <a:lnTo>
                    <a:pt x="5118" y="566475"/>
                  </a:lnTo>
                  <a:lnTo>
                    <a:pt x="0" y="647830"/>
                  </a:lnTo>
                  <a:lnTo>
                    <a:pt x="5118" y="729185"/>
                  </a:lnTo>
                  <a:lnTo>
                    <a:pt x="20393" y="809257"/>
                  </a:lnTo>
                  <a:lnTo>
                    <a:pt x="45582" y="886783"/>
                  </a:lnTo>
                  <a:lnTo>
                    <a:pt x="80290" y="960541"/>
                  </a:lnTo>
                  <a:lnTo>
                    <a:pt x="123969" y="1029368"/>
                  </a:lnTo>
                  <a:lnTo>
                    <a:pt x="175929" y="1092177"/>
                  </a:lnTo>
                  <a:lnTo>
                    <a:pt x="235352" y="1147978"/>
                  </a:lnTo>
                  <a:lnTo>
                    <a:pt x="301299" y="1195892"/>
                  </a:lnTo>
                  <a:lnTo>
                    <a:pt x="372733" y="1235163"/>
                  </a:lnTo>
                  <a:lnTo>
                    <a:pt x="448524" y="1265171"/>
                  </a:lnTo>
                  <a:lnTo>
                    <a:pt x="527479" y="1285443"/>
                  </a:lnTo>
                  <a:lnTo>
                    <a:pt x="608353" y="1295660"/>
                  </a:lnTo>
                  <a:lnTo>
                    <a:pt x="689869" y="1295660"/>
                  </a:lnTo>
                  <a:lnTo>
                    <a:pt x="770742" y="1285443"/>
                  </a:lnTo>
                  <a:lnTo>
                    <a:pt x="849697" y="1265171"/>
                  </a:lnTo>
                  <a:lnTo>
                    <a:pt x="925489" y="1235163"/>
                  </a:lnTo>
                  <a:lnTo>
                    <a:pt x="996922" y="1195892"/>
                  </a:lnTo>
                  <a:lnTo>
                    <a:pt x="1062870" y="1147978"/>
                  </a:lnTo>
                  <a:lnTo>
                    <a:pt x="1122292" y="1092177"/>
                  </a:lnTo>
                  <a:lnTo>
                    <a:pt x="1174253" y="1029368"/>
                  </a:lnTo>
                  <a:lnTo>
                    <a:pt x="1217931" y="960541"/>
                  </a:lnTo>
                  <a:lnTo>
                    <a:pt x="1252639" y="886783"/>
                  </a:lnTo>
                  <a:lnTo>
                    <a:pt x="1277829" y="809257"/>
                  </a:lnTo>
                  <a:lnTo>
                    <a:pt x="1293103" y="729185"/>
                  </a:lnTo>
                  <a:lnTo>
                    <a:pt x="1298222" y="64783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875076" y="2666172"/>
              <a:ext cx="649111" cy="647830"/>
            </a:xfrm>
            <a:custGeom>
              <a:avLst/>
              <a:gdLst/>
              <a:ahLst/>
              <a:cxnLst/>
              <a:rect l="0" t="0" r="0" b="0"/>
              <a:pathLst>
                <a:path w="649111" h="647830">
                  <a:moveTo>
                    <a:pt x="649111" y="323915"/>
                  </a:moveTo>
                  <a:lnTo>
                    <a:pt x="646551" y="283237"/>
                  </a:lnTo>
                  <a:lnTo>
                    <a:pt x="638914" y="243201"/>
                  </a:lnTo>
                  <a:lnTo>
                    <a:pt x="626319" y="204438"/>
                  </a:lnTo>
                  <a:lnTo>
                    <a:pt x="608965" y="167559"/>
                  </a:lnTo>
                  <a:lnTo>
                    <a:pt x="587126" y="133146"/>
                  </a:lnTo>
                  <a:lnTo>
                    <a:pt x="561146" y="101741"/>
                  </a:lnTo>
                  <a:lnTo>
                    <a:pt x="531435" y="73840"/>
                  </a:lnTo>
                  <a:lnTo>
                    <a:pt x="498461" y="49883"/>
                  </a:lnTo>
                  <a:lnTo>
                    <a:pt x="462744" y="30248"/>
                  </a:lnTo>
                  <a:lnTo>
                    <a:pt x="424848" y="15244"/>
                  </a:lnTo>
                  <a:lnTo>
                    <a:pt x="385371" y="5108"/>
                  </a:lnTo>
                  <a:lnTo>
                    <a:pt x="344934" y="0"/>
                  </a:lnTo>
                  <a:lnTo>
                    <a:pt x="304176" y="0"/>
                  </a:lnTo>
                  <a:lnTo>
                    <a:pt x="263739" y="5108"/>
                  </a:lnTo>
                  <a:lnTo>
                    <a:pt x="224262" y="15244"/>
                  </a:lnTo>
                  <a:lnTo>
                    <a:pt x="186366" y="30248"/>
                  </a:lnTo>
                  <a:lnTo>
                    <a:pt x="150649" y="49883"/>
                  </a:lnTo>
                  <a:lnTo>
                    <a:pt x="117676" y="73840"/>
                  </a:lnTo>
                  <a:lnTo>
                    <a:pt x="87964" y="101741"/>
                  </a:lnTo>
                  <a:lnTo>
                    <a:pt x="61984" y="133146"/>
                  </a:lnTo>
                  <a:lnTo>
                    <a:pt x="40145" y="167559"/>
                  </a:lnTo>
                  <a:lnTo>
                    <a:pt x="22791" y="204438"/>
                  </a:lnTo>
                  <a:lnTo>
                    <a:pt x="10196" y="243201"/>
                  </a:lnTo>
                  <a:lnTo>
                    <a:pt x="2559" y="283237"/>
                  </a:lnTo>
                  <a:lnTo>
                    <a:pt x="0" y="323915"/>
                  </a:lnTo>
                  <a:lnTo>
                    <a:pt x="2559" y="364592"/>
                  </a:lnTo>
                  <a:lnTo>
                    <a:pt x="10196" y="404628"/>
                  </a:lnTo>
                  <a:lnTo>
                    <a:pt x="22791" y="443391"/>
                  </a:lnTo>
                  <a:lnTo>
                    <a:pt x="40145" y="480270"/>
                  </a:lnTo>
                  <a:lnTo>
                    <a:pt x="61984" y="514684"/>
                  </a:lnTo>
                  <a:lnTo>
                    <a:pt x="87964" y="546088"/>
                  </a:lnTo>
                  <a:lnTo>
                    <a:pt x="117676" y="573989"/>
                  </a:lnTo>
                  <a:lnTo>
                    <a:pt x="150649" y="597946"/>
                  </a:lnTo>
                  <a:lnTo>
                    <a:pt x="186366" y="617581"/>
                  </a:lnTo>
                  <a:lnTo>
                    <a:pt x="224262" y="632585"/>
                  </a:lnTo>
                  <a:lnTo>
                    <a:pt x="263739" y="642721"/>
                  </a:lnTo>
                  <a:lnTo>
                    <a:pt x="304176" y="647830"/>
                  </a:lnTo>
                  <a:lnTo>
                    <a:pt x="344934" y="647830"/>
                  </a:lnTo>
                  <a:lnTo>
                    <a:pt x="385371" y="642721"/>
                  </a:lnTo>
                  <a:lnTo>
                    <a:pt x="424848" y="632585"/>
                  </a:lnTo>
                  <a:lnTo>
                    <a:pt x="462744" y="617581"/>
                  </a:lnTo>
                  <a:lnTo>
                    <a:pt x="498461" y="597946"/>
                  </a:lnTo>
                  <a:lnTo>
                    <a:pt x="531435" y="573989"/>
                  </a:lnTo>
                  <a:lnTo>
                    <a:pt x="561146" y="546088"/>
                  </a:lnTo>
                  <a:lnTo>
                    <a:pt x="587126" y="514684"/>
                  </a:lnTo>
                  <a:lnTo>
                    <a:pt x="608965" y="480270"/>
                  </a:lnTo>
                  <a:lnTo>
                    <a:pt x="626319" y="443391"/>
                  </a:lnTo>
                  <a:lnTo>
                    <a:pt x="638914" y="404628"/>
                  </a:lnTo>
                  <a:lnTo>
                    <a:pt x="646551" y="364592"/>
                  </a:lnTo>
                  <a:lnTo>
                    <a:pt x="649111" y="32391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516737" y="1786018"/>
              <a:ext cx="1339761" cy="1998633"/>
            </a:xfrm>
            <a:custGeom>
              <a:avLst/>
              <a:gdLst/>
              <a:ahLst/>
              <a:cxnLst/>
              <a:rect l="0" t="0" r="0" b="0"/>
              <a:pathLst>
                <a:path w="1339761" h="1998633">
                  <a:moveTo>
                    <a:pt x="1339761" y="1204069"/>
                  </a:moveTo>
                  <a:lnTo>
                    <a:pt x="1168417" y="595243"/>
                  </a:lnTo>
                  <a:lnTo>
                    <a:pt x="408073" y="0"/>
                  </a:lnTo>
                  <a:lnTo>
                    <a:pt x="0" y="875204"/>
                  </a:lnTo>
                  <a:lnTo>
                    <a:pt x="118804" y="1475721"/>
                  </a:lnTo>
                  <a:lnTo>
                    <a:pt x="518886" y="1922635"/>
                  </a:lnTo>
                  <a:lnTo>
                    <a:pt x="1316538" y="1998633"/>
                  </a:lnTo>
                  <a:lnTo>
                    <a:pt x="1339761" y="1204069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605888" y="2116437"/>
              <a:ext cx="1215711" cy="1601573"/>
            </a:xfrm>
            <a:custGeom>
              <a:avLst/>
              <a:gdLst/>
              <a:ahLst/>
              <a:cxnLst/>
              <a:rect l="0" t="0" r="0" b="0"/>
              <a:pathLst>
                <a:path w="1215711" h="1601573">
                  <a:moveTo>
                    <a:pt x="1215711" y="873650"/>
                  </a:moveTo>
                  <a:lnTo>
                    <a:pt x="897447" y="492817"/>
                  </a:lnTo>
                  <a:lnTo>
                    <a:pt x="394338" y="0"/>
                  </a:lnTo>
                  <a:lnTo>
                    <a:pt x="0" y="587718"/>
                  </a:lnTo>
                  <a:lnTo>
                    <a:pt x="129890" y="1097030"/>
                  </a:lnTo>
                  <a:lnTo>
                    <a:pt x="468870" y="1420757"/>
                  </a:lnTo>
                  <a:lnTo>
                    <a:pt x="1174243" y="1601573"/>
                  </a:lnTo>
                  <a:lnTo>
                    <a:pt x="1215711" y="873650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5562956" y="2491036"/>
              <a:ext cx="1281908" cy="1131887"/>
            </a:xfrm>
            <a:custGeom>
              <a:avLst/>
              <a:gdLst/>
              <a:ahLst/>
              <a:cxnLst/>
              <a:rect l="0" t="0" r="0" b="0"/>
              <a:pathLst>
                <a:path w="1281908" h="1131887">
                  <a:moveTo>
                    <a:pt x="1281908" y="499051"/>
                  </a:moveTo>
                  <a:lnTo>
                    <a:pt x="1034655" y="0"/>
                  </a:lnTo>
                  <a:lnTo>
                    <a:pt x="548477" y="112629"/>
                  </a:lnTo>
                  <a:lnTo>
                    <a:pt x="69676" y="225999"/>
                  </a:lnTo>
                  <a:lnTo>
                    <a:pt x="0" y="805658"/>
                  </a:lnTo>
                  <a:lnTo>
                    <a:pt x="492234" y="1131887"/>
                  </a:lnTo>
                  <a:lnTo>
                    <a:pt x="926924" y="863012"/>
                  </a:lnTo>
                  <a:lnTo>
                    <a:pt x="1281908" y="499051"/>
                  </a:lnTo>
                </a:path>
              </a:pathLst>
            </a:custGeom>
            <a:ln w="28575" cap="rnd">
              <a:solidFill>
                <a:srgbClr val="5D964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5614803" y="2357251"/>
              <a:ext cx="1233940" cy="1265673"/>
            </a:xfrm>
            <a:custGeom>
              <a:avLst/>
              <a:gdLst/>
              <a:ahLst/>
              <a:cxnLst/>
              <a:rect l="0" t="0" r="0" b="0"/>
              <a:pathLst>
                <a:path w="1233940" h="1265673">
                  <a:moveTo>
                    <a:pt x="1233940" y="632836"/>
                  </a:moveTo>
                  <a:lnTo>
                    <a:pt x="989543" y="125341"/>
                  </a:lnTo>
                  <a:lnTo>
                    <a:pt x="440388" y="0"/>
                  </a:lnTo>
                  <a:lnTo>
                    <a:pt x="0" y="351197"/>
                  </a:lnTo>
                  <a:lnTo>
                    <a:pt x="0" y="914475"/>
                  </a:lnTo>
                  <a:lnTo>
                    <a:pt x="440388" y="1265673"/>
                  </a:lnTo>
                  <a:lnTo>
                    <a:pt x="989543" y="1140332"/>
                  </a:lnTo>
                  <a:lnTo>
                    <a:pt x="1233940" y="632836"/>
                  </a:lnTo>
                </a:path>
              </a:pathLst>
            </a:custGeom>
            <a:ln w="28575" cap="rnd">
              <a:solidFill>
                <a:srgbClr val="BC2D3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6199632" y="1975096"/>
              <a:ext cx="809428" cy="1014991"/>
            </a:xfrm>
            <a:custGeom>
              <a:avLst/>
              <a:gdLst/>
              <a:ahLst/>
              <a:cxnLst/>
              <a:rect l="0" t="0" r="0" b="0"/>
              <a:pathLst>
                <a:path w="809428" h="1014991">
                  <a:moveTo>
                    <a:pt x="0" y="1014991"/>
                  </a:moveTo>
                  <a:lnTo>
                    <a:pt x="80942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5910750" y="1724414"/>
              <a:ext cx="288881" cy="1265673"/>
            </a:xfrm>
            <a:custGeom>
              <a:avLst/>
              <a:gdLst/>
              <a:ahLst/>
              <a:cxnLst/>
              <a:rect l="0" t="0" r="0" b="0"/>
              <a:pathLst>
                <a:path w="288881" h="1265673">
                  <a:moveTo>
                    <a:pt x="288881" y="126567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5029974" y="2426810"/>
              <a:ext cx="1169657" cy="563277"/>
            </a:xfrm>
            <a:custGeom>
              <a:avLst/>
              <a:gdLst/>
              <a:ahLst/>
              <a:cxnLst/>
              <a:rect l="0" t="0" r="0" b="0"/>
              <a:pathLst>
                <a:path w="1169657" h="563277">
                  <a:moveTo>
                    <a:pt x="1169657" y="563277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5029974" y="2990088"/>
              <a:ext cx="1169657" cy="563277"/>
            </a:xfrm>
            <a:custGeom>
              <a:avLst/>
              <a:gdLst/>
              <a:ahLst/>
              <a:cxnLst/>
              <a:rect l="0" t="0" r="0" b="0"/>
              <a:pathLst>
                <a:path w="1169657" h="563277">
                  <a:moveTo>
                    <a:pt x="1169657" y="0"/>
                  </a:moveTo>
                  <a:lnTo>
                    <a:pt x="0" y="563277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8"/>
            <p:cNvSpPr/>
            <p:nvPr/>
          </p:nvSpPr>
          <p:spPr>
            <a:xfrm>
              <a:off x="5910750" y="2990088"/>
              <a:ext cx="288881" cy="1265673"/>
            </a:xfrm>
            <a:custGeom>
              <a:avLst/>
              <a:gdLst/>
              <a:ahLst/>
              <a:cxnLst/>
              <a:rect l="0" t="0" r="0" b="0"/>
              <a:pathLst>
                <a:path w="288881" h="1265673">
                  <a:moveTo>
                    <a:pt x="288881" y="0"/>
                  </a:moveTo>
                  <a:lnTo>
                    <a:pt x="0" y="126567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19"/>
            <p:cNvSpPr/>
            <p:nvPr/>
          </p:nvSpPr>
          <p:spPr>
            <a:xfrm>
              <a:off x="6199632" y="2990088"/>
              <a:ext cx="809428" cy="1014991"/>
            </a:xfrm>
            <a:custGeom>
              <a:avLst/>
              <a:gdLst/>
              <a:ahLst/>
              <a:cxnLst/>
              <a:rect l="0" t="0" r="0" b="0"/>
              <a:pathLst>
                <a:path w="809428" h="1014991">
                  <a:moveTo>
                    <a:pt x="0" y="0"/>
                  </a:moveTo>
                  <a:lnTo>
                    <a:pt x="809428" y="1014991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tx20"/>
            <p:cNvSpPr/>
            <p:nvPr/>
          </p:nvSpPr>
          <p:spPr>
            <a:xfrm>
              <a:off x="7757498" y="2944248"/>
              <a:ext cx="830975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Doesn't smoke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6965124" y="1692922"/>
              <a:ext cx="109331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Regularly exercises</a:t>
              </a:r>
            </a:p>
          </p:txBody>
        </p:sp>
        <p:sp>
          <p:nvSpPr>
            <p:cNvPr id="61" name="tx22"/>
            <p:cNvSpPr/>
            <p:nvPr/>
          </p:nvSpPr>
          <p:spPr>
            <a:xfrm>
              <a:off x="5119220" y="1357393"/>
              <a:ext cx="1200394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Reads nutritional info</a:t>
              </a:r>
            </a:p>
          </p:txBody>
        </p:sp>
        <p:sp>
          <p:nvSpPr>
            <p:cNvPr id="62" name="tx23"/>
            <p:cNvSpPr/>
            <p:nvPr/>
          </p:nvSpPr>
          <p:spPr>
            <a:xfrm>
              <a:off x="5291546" y="1469280"/>
              <a:ext cx="918474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of food they buy</a:t>
              </a:r>
            </a:p>
          </p:txBody>
        </p:sp>
        <p:sp>
          <p:nvSpPr>
            <p:cNvPr id="63" name="tx24"/>
            <p:cNvSpPr/>
            <p:nvPr/>
          </p:nvSpPr>
          <p:spPr>
            <a:xfrm>
              <a:off x="3961829" y="2188559"/>
              <a:ext cx="877671" cy="1002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Takes vitamins,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3529609" y="2312154"/>
              <a:ext cx="133240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nutritional supplements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4121786" y="3552133"/>
              <a:ext cx="709381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Good overall</a:t>
              </a:r>
            </a:p>
          </p:txBody>
        </p:sp>
        <p:sp>
          <p:nvSpPr>
            <p:cNvPr id="64" name="tx27"/>
            <p:cNvSpPr/>
            <p:nvPr/>
          </p:nvSpPr>
          <p:spPr>
            <a:xfrm>
              <a:off x="4459900" y="3686245"/>
              <a:ext cx="35365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health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5386679" y="4395008"/>
              <a:ext cx="762841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Values health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5476543" y="4529120"/>
              <a:ext cx="615826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and fitness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7020004" y="4094189"/>
              <a:ext cx="801790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Follows health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6980857" y="4228301"/>
              <a:ext cx="100973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and fitness trends</a:t>
              </a:r>
            </a:p>
          </p:txBody>
        </p:sp>
        <p:sp>
          <p:nvSpPr>
            <p:cNvPr id="32" name="rc32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3"/>
            <p:cNvSpPr/>
            <p:nvPr/>
          </p:nvSpPr>
          <p:spPr>
            <a:xfrm>
              <a:off x="6444194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4"/>
            <p:cNvSpPr/>
            <p:nvPr/>
          </p:nvSpPr>
          <p:spPr>
            <a:xfrm>
              <a:off x="672875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rc35"/>
            <p:cNvSpPr/>
            <p:nvPr/>
          </p:nvSpPr>
          <p:spPr>
            <a:xfrm>
              <a:off x="7053308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6" name="rc36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7" name="tx37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6457526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90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674875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7073307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27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Health &amp; Wellness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Users Post / During COVID-19 i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Intenders During / Post COVID 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 interested in Grocery Delivery Post / During COVID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 Adult Gen Pop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Doesn't smoke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Regularly exercises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Reads nutritional info of food they buy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Takes vitamins, nutritional supplements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Good overall health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Values health and fitness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Follows health and fitness trends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28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Food &amp; Cooking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Food &amp; Cooking index aims to identify how passionate segments are about food and how often they cook.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44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5" name="rc5"/>
            <p:cNvSpPr/>
            <p:nvPr/>
          </p:nvSpPr>
          <p:spPr>
            <a:xfrm>
              <a:off x="1689878" y="3118104"/>
              <a:ext cx="54861" cy="484548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6" name="rc6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7" name="rc7"/>
            <p:cNvSpPr/>
            <p:nvPr/>
          </p:nvSpPr>
          <p:spPr>
            <a:xfrm>
              <a:off x="2031178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8" name="rc8"/>
            <p:cNvSpPr/>
            <p:nvPr/>
          </p:nvSpPr>
          <p:spPr>
            <a:xfrm>
              <a:off x="2215747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9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50" name="tx4"/>
            <p:cNvSpPr/>
            <p:nvPr/>
          </p:nvSpPr>
          <p:spPr>
            <a:xfrm>
              <a:off x="623019" y="3734069"/>
              <a:ext cx="184458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Grocery Delivery Users Post /</a:t>
              </a:r>
            </a:p>
          </p:txBody>
        </p:sp>
        <p:sp>
          <p:nvSpPr>
            <p:cNvPr id="51" name="tx5"/>
            <p:cNvSpPr/>
            <p:nvPr/>
          </p:nvSpPr>
          <p:spPr>
            <a:xfrm>
              <a:off x="1326782" y="3868181"/>
              <a:ext cx="1140824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During COVID-19 i</a:t>
              </a:r>
            </a:p>
          </p:txBody>
        </p:sp>
        <p:sp>
          <p:nvSpPr>
            <p:cNvPr id="52" name="tx6"/>
            <p:cNvSpPr/>
            <p:nvPr/>
          </p:nvSpPr>
          <p:spPr>
            <a:xfrm>
              <a:off x="767579" y="4034869"/>
              <a:ext cx="1700026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Grocery Delivery Intenders</a:t>
              </a:r>
            </a:p>
          </p:txBody>
        </p:sp>
        <p:sp>
          <p:nvSpPr>
            <p:cNvPr id="53" name="tx7"/>
            <p:cNvSpPr/>
            <p:nvPr/>
          </p:nvSpPr>
          <p:spPr>
            <a:xfrm>
              <a:off x="1208679" y="4168981"/>
              <a:ext cx="125892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During / Post COVID</a:t>
              </a:r>
            </a:p>
          </p:txBody>
        </p:sp>
        <p:sp>
          <p:nvSpPr>
            <p:cNvPr id="54" name="tx8"/>
            <p:cNvSpPr/>
            <p:nvPr/>
          </p:nvSpPr>
          <p:spPr>
            <a:xfrm>
              <a:off x="862443" y="4335668"/>
              <a:ext cx="1605162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Not interested in Grocery</a:t>
              </a:r>
            </a:p>
          </p:txBody>
        </p:sp>
        <p:sp>
          <p:nvSpPr>
            <p:cNvPr id="55" name="tx9"/>
            <p:cNvSpPr/>
            <p:nvPr/>
          </p:nvSpPr>
          <p:spPr>
            <a:xfrm>
              <a:off x="648167" y="4469780"/>
              <a:ext cx="1819438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Delivery Post / During COVID</a:t>
              </a:r>
            </a:p>
          </p:txBody>
        </p:sp>
        <p:sp>
          <p:nvSpPr>
            <p:cNvPr id="56" name="tx10"/>
            <p:cNvSpPr/>
            <p:nvPr/>
          </p:nvSpPr>
          <p:spPr>
            <a:xfrm>
              <a:off x="1356457" y="4637262"/>
              <a:ext cx="111114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BC2D30">
                      <a:alpha val="100000"/>
                    </a:srgbClr>
                  </a:solidFill>
                  <a:latin typeface="Arial"/>
                  <a:cs typeface="Arial"/>
                </a:rPr>
                <a:t>US Adult Gen Pop</a:t>
              </a:r>
            </a:p>
          </p:txBody>
        </p:sp>
        <p:sp>
          <p:nvSpPr>
            <p:cNvPr id="57" name="tx11"/>
            <p:cNvSpPr/>
            <p:nvPr/>
          </p:nvSpPr>
          <p:spPr>
            <a:xfrm>
              <a:off x="2688538" y="3829304"/>
              <a:ext cx="213239" cy="833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114</a:t>
              </a:r>
            </a:p>
          </p:txBody>
        </p:sp>
        <p:sp>
          <p:nvSpPr>
            <p:cNvPr id="58" name="tx12"/>
            <p:cNvSpPr/>
            <p:nvPr/>
          </p:nvSpPr>
          <p:spPr>
            <a:xfrm>
              <a:off x="2688538" y="4126928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107</a:t>
              </a:r>
            </a:p>
          </p:txBody>
        </p:sp>
        <p:sp>
          <p:nvSpPr>
            <p:cNvPr id="59" name="tx13"/>
            <p:cNvSpPr/>
            <p:nvPr/>
          </p:nvSpPr>
          <p:spPr>
            <a:xfrm>
              <a:off x="2759617" y="4427728"/>
              <a:ext cx="14215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94</a:t>
              </a:r>
            </a:p>
          </p:txBody>
        </p:sp>
        <p:sp>
          <p:nvSpPr>
            <p:cNvPr id="60" name="tx14"/>
            <p:cNvSpPr/>
            <p:nvPr/>
          </p:nvSpPr>
          <p:spPr>
            <a:xfrm>
              <a:off x="2688538" y="4661471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61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161054" y="1953559"/>
              <a:ext cx="2077155" cy="2073056"/>
            </a:xfrm>
            <a:custGeom>
              <a:avLst/>
              <a:gdLst/>
              <a:ahLst/>
              <a:cxnLst/>
              <a:rect l="0" t="0" r="0" b="0"/>
              <a:pathLst>
                <a:path w="2077155" h="2073056">
                  <a:moveTo>
                    <a:pt x="2077155" y="1036528"/>
                  </a:moveTo>
                  <a:lnTo>
                    <a:pt x="2068966" y="906360"/>
                  </a:lnTo>
                  <a:lnTo>
                    <a:pt x="2044526" y="778244"/>
                  </a:lnTo>
                  <a:lnTo>
                    <a:pt x="2004222" y="654202"/>
                  </a:lnTo>
                  <a:lnTo>
                    <a:pt x="1948690" y="536189"/>
                  </a:lnTo>
                  <a:lnTo>
                    <a:pt x="1878804" y="426067"/>
                  </a:lnTo>
                  <a:lnTo>
                    <a:pt x="1795668" y="325572"/>
                  </a:lnTo>
                  <a:lnTo>
                    <a:pt x="1700592" y="236290"/>
                  </a:lnTo>
                  <a:lnTo>
                    <a:pt x="1595075" y="159628"/>
                  </a:lnTo>
                  <a:lnTo>
                    <a:pt x="1480782" y="96795"/>
                  </a:lnTo>
                  <a:lnTo>
                    <a:pt x="1359515" y="48782"/>
                  </a:lnTo>
                  <a:lnTo>
                    <a:pt x="1233187" y="16346"/>
                  </a:lnTo>
                  <a:lnTo>
                    <a:pt x="1103790" y="0"/>
                  </a:lnTo>
                  <a:lnTo>
                    <a:pt x="973364" y="0"/>
                  </a:lnTo>
                  <a:lnTo>
                    <a:pt x="843967" y="16346"/>
                  </a:lnTo>
                  <a:lnTo>
                    <a:pt x="717639" y="48782"/>
                  </a:lnTo>
                  <a:lnTo>
                    <a:pt x="596372" y="96795"/>
                  </a:lnTo>
                  <a:lnTo>
                    <a:pt x="482079" y="159628"/>
                  </a:lnTo>
                  <a:lnTo>
                    <a:pt x="376563" y="236290"/>
                  </a:lnTo>
                  <a:lnTo>
                    <a:pt x="281487" y="325572"/>
                  </a:lnTo>
                  <a:lnTo>
                    <a:pt x="198350" y="426067"/>
                  </a:lnTo>
                  <a:lnTo>
                    <a:pt x="128465" y="536189"/>
                  </a:lnTo>
                  <a:lnTo>
                    <a:pt x="72932" y="654202"/>
                  </a:lnTo>
                  <a:lnTo>
                    <a:pt x="32628" y="778244"/>
                  </a:lnTo>
                  <a:lnTo>
                    <a:pt x="8189" y="906360"/>
                  </a:lnTo>
                  <a:lnTo>
                    <a:pt x="0" y="1036528"/>
                  </a:lnTo>
                  <a:lnTo>
                    <a:pt x="8189" y="1166696"/>
                  </a:lnTo>
                  <a:lnTo>
                    <a:pt x="32628" y="1294812"/>
                  </a:lnTo>
                  <a:lnTo>
                    <a:pt x="72932" y="1418854"/>
                  </a:lnTo>
                  <a:lnTo>
                    <a:pt x="128465" y="1536867"/>
                  </a:lnTo>
                  <a:lnTo>
                    <a:pt x="198350" y="1646989"/>
                  </a:lnTo>
                  <a:lnTo>
                    <a:pt x="281487" y="1747483"/>
                  </a:lnTo>
                  <a:lnTo>
                    <a:pt x="376563" y="1836766"/>
                  </a:lnTo>
                  <a:lnTo>
                    <a:pt x="482079" y="1913428"/>
                  </a:lnTo>
                  <a:lnTo>
                    <a:pt x="596372" y="1976261"/>
                  </a:lnTo>
                  <a:lnTo>
                    <a:pt x="717639" y="2024274"/>
                  </a:lnTo>
                  <a:lnTo>
                    <a:pt x="843967" y="2056710"/>
                  </a:lnTo>
                  <a:lnTo>
                    <a:pt x="973364" y="2073056"/>
                  </a:lnTo>
                  <a:lnTo>
                    <a:pt x="1103790" y="2073056"/>
                  </a:lnTo>
                  <a:lnTo>
                    <a:pt x="1233187" y="2056710"/>
                  </a:lnTo>
                  <a:lnTo>
                    <a:pt x="1359515" y="2024274"/>
                  </a:lnTo>
                  <a:lnTo>
                    <a:pt x="1480782" y="1976261"/>
                  </a:lnTo>
                  <a:lnTo>
                    <a:pt x="1595075" y="1913428"/>
                  </a:lnTo>
                  <a:lnTo>
                    <a:pt x="1700592" y="1836766"/>
                  </a:lnTo>
                  <a:lnTo>
                    <a:pt x="1795668" y="1747483"/>
                  </a:lnTo>
                  <a:lnTo>
                    <a:pt x="1878804" y="1646989"/>
                  </a:lnTo>
                  <a:lnTo>
                    <a:pt x="1948690" y="1536867"/>
                  </a:lnTo>
                  <a:lnTo>
                    <a:pt x="2004222" y="1418854"/>
                  </a:lnTo>
                  <a:lnTo>
                    <a:pt x="2044526" y="1294812"/>
                  </a:lnTo>
                  <a:lnTo>
                    <a:pt x="2068966" y="1166696"/>
                  </a:lnTo>
                  <a:lnTo>
                    <a:pt x="2077155" y="1036528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" name="pl6"/>
            <p:cNvSpPr/>
            <p:nvPr/>
          </p:nvSpPr>
          <p:spPr>
            <a:xfrm>
              <a:off x="5420698" y="2212691"/>
              <a:ext cx="1557866" cy="1554792"/>
            </a:xfrm>
            <a:custGeom>
              <a:avLst/>
              <a:gdLst/>
              <a:ahLst/>
              <a:cxnLst/>
              <a:rect l="0" t="0" r="0" b="0"/>
              <a:pathLst>
                <a:path w="1557866" h="1554792">
                  <a:moveTo>
                    <a:pt x="1557866" y="777396"/>
                  </a:moveTo>
                  <a:lnTo>
                    <a:pt x="1551724" y="679770"/>
                  </a:lnTo>
                  <a:lnTo>
                    <a:pt x="1533395" y="583683"/>
                  </a:lnTo>
                  <a:lnTo>
                    <a:pt x="1503167" y="490651"/>
                  </a:lnTo>
                  <a:lnTo>
                    <a:pt x="1461517" y="402142"/>
                  </a:lnTo>
                  <a:lnTo>
                    <a:pt x="1409103" y="319550"/>
                  </a:lnTo>
                  <a:lnTo>
                    <a:pt x="1346751" y="244179"/>
                  </a:lnTo>
                  <a:lnTo>
                    <a:pt x="1275444" y="177217"/>
                  </a:lnTo>
                  <a:lnTo>
                    <a:pt x="1196306" y="119721"/>
                  </a:lnTo>
                  <a:lnTo>
                    <a:pt x="1110587" y="72596"/>
                  </a:lnTo>
                  <a:lnTo>
                    <a:pt x="1019636" y="36586"/>
                  </a:lnTo>
                  <a:lnTo>
                    <a:pt x="924890" y="12260"/>
                  </a:lnTo>
                  <a:lnTo>
                    <a:pt x="827842" y="0"/>
                  </a:lnTo>
                  <a:lnTo>
                    <a:pt x="730023" y="0"/>
                  </a:lnTo>
                  <a:lnTo>
                    <a:pt x="632975" y="12260"/>
                  </a:lnTo>
                  <a:lnTo>
                    <a:pt x="538229" y="36586"/>
                  </a:lnTo>
                  <a:lnTo>
                    <a:pt x="447279" y="72596"/>
                  </a:lnTo>
                  <a:lnTo>
                    <a:pt x="361559" y="119721"/>
                  </a:lnTo>
                  <a:lnTo>
                    <a:pt x="282422" y="177217"/>
                  </a:lnTo>
                  <a:lnTo>
                    <a:pt x="211115" y="244179"/>
                  </a:lnTo>
                  <a:lnTo>
                    <a:pt x="148763" y="319550"/>
                  </a:lnTo>
                  <a:lnTo>
                    <a:pt x="96348" y="402142"/>
                  </a:lnTo>
                  <a:lnTo>
                    <a:pt x="54699" y="490651"/>
                  </a:lnTo>
                  <a:lnTo>
                    <a:pt x="24471" y="583683"/>
                  </a:lnTo>
                  <a:lnTo>
                    <a:pt x="6142" y="679770"/>
                  </a:lnTo>
                  <a:lnTo>
                    <a:pt x="0" y="777396"/>
                  </a:lnTo>
                  <a:lnTo>
                    <a:pt x="6142" y="875022"/>
                  </a:lnTo>
                  <a:lnTo>
                    <a:pt x="24471" y="971109"/>
                  </a:lnTo>
                  <a:lnTo>
                    <a:pt x="54699" y="1064140"/>
                  </a:lnTo>
                  <a:lnTo>
                    <a:pt x="96348" y="1152650"/>
                  </a:lnTo>
                  <a:lnTo>
                    <a:pt x="148763" y="1235241"/>
                  </a:lnTo>
                  <a:lnTo>
                    <a:pt x="211115" y="1310612"/>
                  </a:lnTo>
                  <a:lnTo>
                    <a:pt x="282422" y="1377574"/>
                  </a:lnTo>
                  <a:lnTo>
                    <a:pt x="361559" y="1435071"/>
                  </a:lnTo>
                  <a:lnTo>
                    <a:pt x="447279" y="1482196"/>
                  </a:lnTo>
                  <a:lnTo>
                    <a:pt x="538229" y="1518205"/>
                  </a:lnTo>
                  <a:lnTo>
                    <a:pt x="632975" y="1542532"/>
                  </a:lnTo>
                  <a:lnTo>
                    <a:pt x="730023" y="1554792"/>
                  </a:lnTo>
                  <a:lnTo>
                    <a:pt x="827842" y="1554792"/>
                  </a:lnTo>
                  <a:lnTo>
                    <a:pt x="924890" y="1542532"/>
                  </a:lnTo>
                  <a:lnTo>
                    <a:pt x="1019636" y="1518205"/>
                  </a:lnTo>
                  <a:lnTo>
                    <a:pt x="1110587" y="1482196"/>
                  </a:lnTo>
                  <a:lnTo>
                    <a:pt x="1196306" y="1435071"/>
                  </a:lnTo>
                  <a:lnTo>
                    <a:pt x="1275444" y="1377574"/>
                  </a:lnTo>
                  <a:lnTo>
                    <a:pt x="1346751" y="1310612"/>
                  </a:lnTo>
                  <a:lnTo>
                    <a:pt x="1409103" y="1235241"/>
                  </a:lnTo>
                  <a:lnTo>
                    <a:pt x="1461517" y="1152650"/>
                  </a:lnTo>
                  <a:lnTo>
                    <a:pt x="1503167" y="1064140"/>
                  </a:lnTo>
                  <a:lnTo>
                    <a:pt x="1533395" y="971109"/>
                  </a:lnTo>
                  <a:lnTo>
                    <a:pt x="1551724" y="875022"/>
                  </a:lnTo>
                  <a:lnTo>
                    <a:pt x="1557866" y="777396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680343" y="2471823"/>
              <a:ext cx="1038577" cy="1036528"/>
            </a:xfrm>
            <a:custGeom>
              <a:avLst/>
              <a:gdLst/>
              <a:ahLst/>
              <a:cxnLst/>
              <a:rect l="0" t="0" r="0" b="0"/>
              <a:pathLst>
                <a:path w="1038577" h="1036528">
                  <a:moveTo>
                    <a:pt x="1038577" y="518264"/>
                  </a:moveTo>
                  <a:lnTo>
                    <a:pt x="1034483" y="453180"/>
                  </a:lnTo>
                  <a:lnTo>
                    <a:pt x="1022263" y="389122"/>
                  </a:lnTo>
                  <a:lnTo>
                    <a:pt x="1002111" y="327101"/>
                  </a:lnTo>
                  <a:lnTo>
                    <a:pt x="974345" y="268094"/>
                  </a:lnTo>
                  <a:lnTo>
                    <a:pt x="939402" y="213033"/>
                  </a:lnTo>
                  <a:lnTo>
                    <a:pt x="897834" y="162786"/>
                  </a:lnTo>
                  <a:lnTo>
                    <a:pt x="850296" y="118145"/>
                  </a:lnTo>
                  <a:lnTo>
                    <a:pt x="797537" y="79814"/>
                  </a:lnTo>
                  <a:lnTo>
                    <a:pt x="740391" y="48397"/>
                  </a:lnTo>
                  <a:lnTo>
                    <a:pt x="679757" y="24391"/>
                  </a:lnTo>
                  <a:lnTo>
                    <a:pt x="616593" y="8173"/>
                  </a:lnTo>
                  <a:lnTo>
                    <a:pt x="551895" y="0"/>
                  </a:lnTo>
                  <a:lnTo>
                    <a:pt x="486682" y="0"/>
                  </a:lnTo>
                  <a:lnTo>
                    <a:pt x="421983" y="8173"/>
                  </a:lnTo>
                  <a:lnTo>
                    <a:pt x="358819" y="24391"/>
                  </a:lnTo>
                  <a:lnTo>
                    <a:pt x="298186" y="48397"/>
                  </a:lnTo>
                  <a:lnTo>
                    <a:pt x="241039" y="79814"/>
                  </a:lnTo>
                  <a:lnTo>
                    <a:pt x="188281" y="118145"/>
                  </a:lnTo>
                  <a:lnTo>
                    <a:pt x="140743" y="162786"/>
                  </a:lnTo>
                  <a:lnTo>
                    <a:pt x="99175" y="213033"/>
                  </a:lnTo>
                  <a:lnTo>
                    <a:pt x="64232" y="268094"/>
                  </a:lnTo>
                  <a:lnTo>
                    <a:pt x="36466" y="327101"/>
                  </a:lnTo>
                  <a:lnTo>
                    <a:pt x="16314" y="389122"/>
                  </a:lnTo>
                  <a:lnTo>
                    <a:pt x="4094" y="453180"/>
                  </a:lnTo>
                  <a:lnTo>
                    <a:pt x="0" y="518264"/>
                  </a:lnTo>
                  <a:lnTo>
                    <a:pt x="4094" y="583348"/>
                  </a:lnTo>
                  <a:lnTo>
                    <a:pt x="16314" y="647406"/>
                  </a:lnTo>
                  <a:lnTo>
                    <a:pt x="36466" y="709427"/>
                  </a:lnTo>
                  <a:lnTo>
                    <a:pt x="64232" y="768433"/>
                  </a:lnTo>
                  <a:lnTo>
                    <a:pt x="99175" y="823494"/>
                  </a:lnTo>
                  <a:lnTo>
                    <a:pt x="140743" y="873741"/>
                  </a:lnTo>
                  <a:lnTo>
                    <a:pt x="188281" y="918383"/>
                  </a:lnTo>
                  <a:lnTo>
                    <a:pt x="241039" y="956714"/>
                  </a:lnTo>
                  <a:lnTo>
                    <a:pt x="298186" y="988130"/>
                  </a:lnTo>
                  <a:lnTo>
                    <a:pt x="358819" y="1012137"/>
                  </a:lnTo>
                  <a:lnTo>
                    <a:pt x="421983" y="1028355"/>
                  </a:lnTo>
                  <a:lnTo>
                    <a:pt x="486682" y="1036528"/>
                  </a:lnTo>
                  <a:lnTo>
                    <a:pt x="551895" y="1036528"/>
                  </a:lnTo>
                  <a:lnTo>
                    <a:pt x="616593" y="1028355"/>
                  </a:lnTo>
                  <a:lnTo>
                    <a:pt x="679757" y="1012137"/>
                  </a:lnTo>
                  <a:lnTo>
                    <a:pt x="740391" y="988130"/>
                  </a:lnTo>
                  <a:lnTo>
                    <a:pt x="797537" y="956714"/>
                  </a:lnTo>
                  <a:lnTo>
                    <a:pt x="850296" y="918383"/>
                  </a:lnTo>
                  <a:lnTo>
                    <a:pt x="897834" y="873741"/>
                  </a:lnTo>
                  <a:lnTo>
                    <a:pt x="939402" y="823494"/>
                  </a:lnTo>
                  <a:lnTo>
                    <a:pt x="974345" y="768433"/>
                  </a:lnTo>
                  <a:lnTo>
                    <a:pt x="1002111" y="709427"/>
                  </a:lnTo>
                  <a:lnTo>
                    <a:pt x="1022263" y="647406"/>
                  </a:lnTo>
                  <a:lnTo>
                    <a:pt x="1034483" y="583348"/>
                  </a:lnTo>
                  <a:lnTo>
                    <a:pt x="1038577" y="518264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5939987" y="2730955"/>
              <a:ext cx="519288" cy="518264"/>
            </a:xfrm>
            <a:custGeom>
              <a:avLst/>
              <a:gdLst/>
              <a:ahLst/>
              <a:cxnLst/>
              <a:rect l="0" t="0" r="0" b="0"/>
              <a:pathLst>
                <a:path w="519288" h="518264">
                  <a:moveTo>
                    <a:pt x="519288" y="259132"/>
                  </a:moveTo>
                  <a:lnTo>
                    <a:pt x="517241" y="226590"/>
                  </a:lnTo>
                  <a:lnTo>
                    <a:pt x="511131" y="194561"/>
                  </a:lnTo>
                  <a:lnTo>
                    <a:pt x="501055" y="163550"/>
                  </a:lnTo>
                  <a:lnTo>
                    <a:pt x="487172" y="134047"/>
                  </a:lnTo>
                  <a:lnTo>
                    <a:pt x="469701" y="106516"/>
                  </a:lnTo>
                  <a:lnTo>
                    <a:pt x="448917" y="81393"/>
                  </a:lnTo>
                  <a:lnTo>
                    <a:pt x="425148" y="59072"/>
                  </a:lnTo>
                  <a:lnTo>
                    <a:pt x="398768" y="39907"/>
                  </a:lnTo>
                  <a:lnTo>
                    <a:pt x="370195" y="24198"/>
                  </a:lnTo>
                  <a:lnTo>
                    <a:pt x="339878" y="12195"/>
                  </a:lnTo>
                  <a:lnTo>
                    <a:pt x="308296" y="4086"/>
                  </a:lnTo>
                  <a:lnTo>
                    <a:pt x="275947" y="0"/>
                  </a:lnTo>
                  <a:lnTo>
                    <a:pt x="243341" y="0"/>
                  </a:lnTo>
                  <a:lnTo>
                    <a:pt x="210991" y="4086"/>
                  </a:lnTo>
                  <a:lnTo>
                    <a:pt x="179409" y="12195"/>
                  </a:lnTo>
                  <a:lnTo>
                    <a:pt x="149093" y="24198"/>
                  </a:lnTo>
                  <a:lnTo>
                    <a:pt x="120519" y="39907"/>
                  </a:lnTo>
                  <a:lnTo>
                    <a:pt x="94140" y="59072"/>
                  </a:lnTo>
                  <a:lnTo>
                    <a:pt x="70371" y="81393"/>
                  </a:lnTo>
                  <a:lnTo>
                    <a:pt x="49587" y="106516"/>
                  </a:lnTo>
                  <a:lnTo>
                    <a:pt x="32116" y="134047"/>
                  </a:lnTo>
                  <a:lnTo>
                    <a:pt x="18233" y="163550"/>
                  </a:lnTo>
                  <a:lnTo>
                    <a:pt x="8157" y="194561"/>
                  </a:lnTo>
                  <a:lnTo>
                    <a:pt x="2047" y="226590"/>
                  </a:lnTo>
                  <a:lnTo>
                    <a:pt x="0" y="259132"/>
                  </a:lnTo>
                  <a:lnTo>
                    <a:pt x="2047" y="291674"/>
                  </a:lnTo>
                  <a:lnTo>
                    <a:pt x="8157" y="323703"/>
                  </a:lnTo>
                  <a:lnTo>
                    <a:pt x="18233" y="354713"/>
                  </a:lnTo>
                  <a:lnTo>
                    <a:pt x="32116" y="384216"/>
                  </a:lnTo>
                  <a:lnTo>
                    <a:pt x="49587" y="411747"/>
                  </a:lnTo>
                  <a:lnTo>
                    <a:pt x="70371" y="436870"/>
                  </a:lnTo>
                  <a:lnTo>
                    <a:pt x="94140" y="459191"/>
                  </a:lnTo>
                  <a:lnTo>
                    <a:pt x="120519" y="478357"/>
                  </a:lnTo>
                  <a:lnTo>
                    <a:pt x="149093" y="494065"/>
                  </a:lnTo>
                  <a:lnTo>
                    <a:pt x="179409" y="506068"/>
                  </a:lnTo>
                  <a:lnTo>
                    <a:pt x="210991" y="514177"/>
                  </a:lnTo>
                  <a:lnTo>
                    <a:pt x="243341" y="518264"/>
                  </a:lnTo>
                  <a:lnTo>
                    <a:pt x="275947" y="518264"/>
                  </a:lnTo>
                  <a:lnTo>
                    <a:pt x="308296" y="514177"/>
                  </a:lnTo>
                  <a:lnTo>
                    <a:pt x="339878" y="506068"/>
                  </a:lnTo>
                  <a:lnTo>
                    <a:pt x="370195" y="494065"/>
                  </a:lnTo>
                  <a:lnTo>
                    <a:pt x="398768" y="478357"/>
                  </a:lnTo>
                  <a:lnTo>
                    <a:pt x="425148" y="459191"/>
                  </a:lnTo>
                  <a:lnTo>
                    <a:pt x="448917" y="436870"/>
                  </a:lnTo>
                  <a:lnTo>
                    <a:pt x="469701" y="411747"/>
                  </a:lnTo>
                  <a:lnTo>
                    <a:pt x="487172" y="384216"/>
                  </a:lnTo>
                  <a:lnTo>
                    <a:pt x="501055" y="354713"/>
                  </a:lnTo>
                  <a:lnTo>
                    <a:pt x="511131" y="323703"/>
                  </a:lnTo>
                  <a:lnTo>
                    <a:pt x="517241" y="291674"/>
                  </a:lnTo>
                  <a:lnTo>
                    <a:pt x="519288" y="259132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112748" y="2097077"/>
              <a:ext cx="1728497" cy="1779952"/>
            </a:xfrm>
            <a:custGeom>
              <a:avLst/>
              <a:gdLst/>
              <a:ahLst/>
              <a:cxnLst/>
              <a:rect l="0" t="0" r="0" b="0"/>
              <a:pathLst>
                <a:path w="1728497" h="1779952">
                  <a:moveTo>
                    <a:pt x="1728497" y="893010"/>
                  </a:moveTo>
                  <a:lnTo>
                    <a:pt x="1602463" y="0"/>
                  </a:lnTo>
                  <a:lnTo>
                    <a:pt x="763030" y="332079"/>
                  </a:lnTo>
                  <a:lnTo>
                    <a:pt x="0" y="893010"/>
                  </a:lnTo>
                  <a:lnTo>
                    <a:pt x="692762" y="1575648"/>
                  </a:lnTo>
                  <a:lnTo>
                    <a:pt x="1598960" y="1779952"/>
                  </a:lnTo>
                  <a:lnTo>
                    <a:pt x="1728497" y="893010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5348239" y="2219143"/>
              <a:ext cx="1410140" cy="1413721"/>
            </a:xfrm>
            <a:custGeom>
              <a:avLst/>
              <a:gdLst/>
              <a:ahLst/>
              <a:cxnLst/>
              <a:rect l="0" t="0" r="0" b="0"/>
              <a:pathLst>
                <a:path w="1410140" h="1413721">
                  <a:moveTo>
                    <a:pt x="1410140" y="770944"/>
                  </a:moveTo>
                  <a:lnTo>
                    <a:pt x="1296497" y="0"/>
                  </a:lnTo>
                  <a:lnTo>
                    <a:pt x="647930" y="418538"/>
                  </a:lnTo>
                  <a:lnTo>
                    <a:pt x="0" y="770944"/>
                  </a:lnTo>
                  <a:lnTo>
                    <a:pt x="506406" y="1368476"/>
                  </a:lnTo>
                  <a:lnTo>
                    <a:pt x="1222500" y="1413721"/>
                  </a:lnTo>
                  <a:lnTo>
                    <a:pt x="1410140" y="770944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5915834" y="2547321"/>
              <a:ext cx="743896" cy="776023"/>
            </a:xfrm>
            <a:custGeom>
              <a:avLst/>
              <a:gdLst/>
              <a:ahLst/>
              <a:cxnLst/>
              <a:rect l="0" t="0" r="0" b="0"/>
              <a:pathLst>
                <a:path w="743896" h="776023">
                  <a:moveTo>
                    <a:pt x="743896" y="442766"/>
                  </a:moveTo>
                  <a:lnTo>
                    <a:pt x="406201" y="230756"/>
                  </a:lnTo>
                  <a:lnTo>
                    <a:pt x="28166" y="0"/>
                  </a:lnTo>
                  <a:lnTo>
                    <a:pt x="0" y="442766"/>
                  </a:lnTo>
                  <a:lnTo>
                    <a:pt x="91391" y="776023"/>
                  </a:lnTo>
                  <a:lnTo>
                    <a:pt x="412308" y="665353"/>
                  </a:lnTo>
                  <a:lnTo>
                    <a:pt x="743896" y="442766"/>
                  </a:lnTo>
                </a:path>
              </a:pathLst>
            </a:custGeom>
            <a:ln w="28575" cap="rnd">
              <a:solidFill>
                <a:srgbClr val="5D964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5680343" y="2540370"/>
              <a:ext cx="1038577" cy="899434"/>
            </a:xfrm>
            <a:custGeom>
              <a:avLst/>
              <a:gdLst/>
              <a:ahLst/>
              <a:cxnLst/>
              <a:rect l="0" t="0" r="0" b="0"/>
              <a:pathLst>
                <a:path w="1038577" h="899434">
                  <a:moveTo>
                    <a:pt x="1038577" y="449717"/>
                  </a:moveTo>
                  <a:lnTo>
                    <a:pt x="778933" y="0"/>
                  </a:lnTo>
                  <a:lnTo>
                    <a:pt x="259644" y="0"/>
                  </a:lnTo>
                  <a:lnTo>
                    <a:pt x="0" y="449717"/>
                  </a:lnTo>
                  <a:lnTo>
                    <a:pt x="259644" y="899434"/>
                  </a:lnTo>
                  <a:lnTo>
                    <a:pt x="778933" y="899434"/>
                  </a:lnTo>
                  <a:lnTo>
                    <a:pt x="1038577" y="449717"/>
                  </a:lnTo>
                </a:path>
              </a:pathLst>
            </a:custGeom>
            <a:ln w="28575" cap="rnd">
              <a:solidFill>
                <a:srgbClr val="BC2D3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6199632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1124293"/>
                  </a:moveTo>
                  <a:lnTo>
                    <a:pt x="64911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5550520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112429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4901409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1298222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8"/>
            <p:cNvSpPr/>
            <p:nvPr/>
          </p:nvSpPr>
          <p:spPr>
            <a:xfrm>
              <a:off x="5550520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0"/>
                  </a:moveTo>
                  <a:lnTo>
                    <a:pt x="0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19"/>
            <p:cNvSpPr/>
            <p:nvPr/>
          </p:nvSpPr>
          <p:spPr>
            <a:xfrm>
              <a:off x="6199632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0"/>
                  </a:moveTo>
                  <a:lnTo>
                    <a:pt x="649111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tx20"/>
            <p:cNvSpPr/>
            <p:nvPr/>
          </p:nvSpPr>
          <p:spPr>
            <a:xfrm>
              <a:off x="7757498" y="2867271"/>
              <a:ext cx="686033" cy="974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Loves / likes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7757498" y="3010312"/>
              <a:ext cx="410496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to cook</a:t>
              </a:r>
            </a:p>
          </p:txBody>
        </p:sp>
        <p:sp>
          <p:nvSpPr>
            <p:cNvPr id="63" name="tx22"/>
            <p:cNvSpPr/>
            <p:nvPr/>
          </p:nvSpPr>
          <p:spPr>
            <a:xfrm>
              <a:off x="6804793" y="1527048"/>
              <a:ext cx="69508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Follows food</a:t>
              </a:r>
            </a:p>
          </p:txBody>
        </p:sp>
        <p:sp>
          <p:nvSpPr>
            <p:cNvPr id="64" name="tx23"/>
            <p:cNvSpPr/>
            <p:nvPr/>
          </p:nvSpPr>
          <p:spPr>
            <a:xfrm>
              <a:off x="6709765" y="1638935"/>
              <a:ext cx="107519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and cooking trends</a:t>
              </a:r>
            </a:p>
          </p:txBody>
        </p:sp>
        <p:sp>
          <p:nvSpPr>
            <p:cNvPr id="65" name="tx24"/>
            <p:cNvSpPr/>
            <p:nvPr/>
          </p:nvSpPr>
          <p:spPr>
            <a:xfrm>
              <a:off x="4872175" y="1527048"/>
              <a:ext cx="731364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Cooks dinner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4966397" y="1661160"/>
              <a:ext cx="605734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most often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3575075" y="2853975"/>
              <a:ext cx="106668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Regularly searches</a:t>
              </a:r>
            </a:p>
          </p:txBody>
        </p:sp>
        <p:sp>
          <p:nvSpPr>
            <p:cNvPr id="66" name="tx27"/>
            <p:cNvSpPr/>
            <p:nvPr/>
          </p:nvSpPr>
          <p:spPr>
            <a:xfrm>
              <a:off x="3671357" y="2988087"/>
              <a:ext cx="97040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for recipes online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4856096" y="4203127"/>
              <a:ext cx="75280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Highly values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5235484" y="4359464"/>
              <a:ext cx="246952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food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6758752" y="4225352"/>
              <a:ext cx="879252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Tries new foods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6790228" y="4359464"/>
              <a:ext cx="75334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before others</a:t>
              </a:r>
            </a:p>
          </p:txBody>
        </p:sp>
        <p:sp>
          <p:nvSpPr>
            <p:cNvPr id="32" name="rc32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3"/>
            <p:cNvSpPr/>
            <p:nvPr/>
          </p:nvSpPr>
          <p:spPr>
            <a:xfrm>
              <a:off x="6379283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4"/>
            <p:cNvSpPr/>
            <p:nvPr/>
          </p:nvSpPr>
          <p:spPr>
            <a:xfrm>
              <a:off x="6598931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rc35"/>
            <p:cNvSpPr/>
            <p:nvPr/>
          </p:nvSpPr>
          <p:spPr>
            <a:xfrm>
              <a:off x="6858575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6" name="rc36"/>
            <p:cNvSpPr/>
            <p:nvPr/>
          </p:nvSpPr>
          <p:spPr>
            <a:xfrm>
              <a:off x="7118219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7" name="rc37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8" name="tx38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6392615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90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6618929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6878573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7138218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130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29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Gender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914400" y="914400"/>
            <a:ext cx="7315200" cy="3657600"/>
            <a:chOff x="914400" y="914400"/>
            <a:chExt cx="7315200" cy="3657600"/>
          </a:xfrm>
        </p:grpSpPr>
        <p:sp>
          <p:nvSpPr>
            <p:cNvPr id="4" name="rc4"/>
            <p:cNvSpPr/>
            <p:nvPr/>
          </p:nvSpPr>
          <p:spPr>
            <a:xfrm>
              <a:off x="914400" y="914400"/>
              <a:ext cx="7315200" cy="365759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52" name="rc5"/>
            <p:cNvSpPr/>
            <p:nvPr/>
          </p:nvSpPr>
          <p:spPr>
            <a:xfrm>
              <a:off x="1837543" y="1791797"/>
              <a:ext cx="548061" cy="1395742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" name="rc6"/>
            <p:cNvSpPr/>
            <p:nvPr/>
          </p:nvSpPr>
          <p:spPr>
            <a:xfrm>
              <a:off x="2463899" y="1772231"/>
              <a:ext cx="548061" cy="141530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" name="rc7"/>
            <p:cNvSpPr/>
            <p:nvPr/>
          </p:nvSpPr>
          <p:spPr>
            <a:xfrm>
              <a:off x="3090256" y="1478734"/>
              <a:ext cx="548061" cy="1708805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" name="rc8"/>
            <p:cNvSpPr/>
            <p:nvPr/>
          </p:nvSpPr>
          <p:spPr>
            <a:xfrm>
              <a:off x="3716612" y="1599394"/>
              <a:ext cx="548061" cy="1588145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" name="rc9"/>
            <p:cNvSpPr/>
            <p:nvPr/>
          </p:nvSpPr>
          <p:spPr>
            <a:xfrm>
              <a:off x="4969325" y="1322202"/>
              <a:ext cx="548061" cy="1865337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" name="rc10"/>
            <p:cNvSpPr/>
            <p:nvPr/>
          </p:nvSpPr>
          <p:spPr>
            <a:xfrm>
              <a:off x="5595681" y="1341768"/>
              <a:ext cx="548061" cy="1845771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" name="rc11"/>
            <p:cNvSpPr/>
            <p:nvPr/>
          </p:nvSpPr>
          <p:spPr>
            <a:xfrm>
              <a:off x="6222038" y="1635265"/>
              <a:ext cx="548061" cy="1552274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" name="rc12"/>
            <p:cNvSpPr/>
            <p:nvPr/>
          </p:nvSpPr>
          <p:spPr>
            <a:xfrm>
              <a:off x="6848394" y="1514605"/>
              <a:ext cx="548061" cy="1672933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" name="tx13"/>
            <p:cNvSpPr/>
            <p:nvPr/>
          </p:nvSpPr>
          <p:spPr>
            <a:xfrm>
              <a:off x="1951470" y="1629835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43%</a:t>
              </a:r>
            </a:p>
          </p:txBody>
        </p:sp>
        <p:sp>
          <p:nvSpPr>
            <p:cNvPr id="14" name="tx14"/>
            <p:cNvSpPr/>
            <p:nvPr/>
          </p:nvSpPr>
          <p:spPr>
            <a:xfrm>
              <a:off x="2577826" y="1609682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43%</a:t>
              </a:r>
            </a:p>
          </p:txBody>
        </p:sp>
        <p:sp>
          <p:nvSpPr>
            <p:cNvPr id="15" name="tx15"/>
            <p:cNvSpPr/>
            <p:nvPr/>
          </p:nvSpPr>
          <p:spPr>
            <a:xfrm>
              <a:off x="3204183" y="1307380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52%</a:t>
              </a:r>
            </a:p>
          </p:txBody>
        </p:sp>
        <p:sp>
          <p:nvSpPr>
            <p:cNvPr id="16" name="tx16"/>
            <p:cNvSpPr/>
            <p:nvPr/>
          </p:nvSpPr>
          <p:spPr>
            <a:xfrm>
              <a:off x="3830539" y="1431660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49%</a:t>
              </a:r>
            </a:p>
          </p:txBody>
        </p:sp>
        <p:sp>
          <p:nvSpPr>
            <p:cNvPr id="17" name="tx17"/>
            <p:cNvSpPr/>
            <p:nvPr/>
          </p:nvSpPr>
          <p:spPr>
            <a:xfrm>
              <a:off x="5083252" y="1146152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57%</a:t>
              </a:r>
            </a:p>
          </p:txBody>
        </p:sp>
        <p:sp>
          <p:nvSpPr>
            <p:cNvPr id="18" name="tx18"/>
            <p:cNvSpPr/>
            <p:nvPr/>
          </p:nvSpPr>
          <p:spPr>
            <a:xfrm>
              <a:off x="5709608" y="1166306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57%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6335964" y="1468608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48%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6962321" y="1344328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51%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2885658" y="3371451"/>
              <a:ext cx="330900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Male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5926512" y="3371451"/>
              <a:ext cx="512756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Female</a:t>
              </a:r>
            </a:p>
          </p:txBody>
        </p:sp>
        <p:sp>
          <p:nvSpPr>
            <p:cNvPr id="23" name="rc23"/>
            <p:cNvSpPr/>
            <p:nvPr/>
          </p:nvSpPr>
          <p:spPr>
            <a:xfrm>
              <a:off x="1887052" y="3683240"/>
              <a:ext cx="5459894" cy="68511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24" name="rc24"/>
            <p:cNvSpPr/>
            <p:nvPr/>
          </p:nvSpPr>
          <p:spPr>
            <a:xfrm>
              <a:off x="1991344" y="3737240"/>
              <a:ext cx="201168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5" name="rc25"/>
            <p:cNvSpPr/>
            <p:nvPr/>
          </p:nvSpPr>
          <p:spPr>
            <a:xfrm>
              <a:off x="1991344" y="3737240"/>
              <a:ext cx="201168" cy="577119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6" name="pl26"/>
            <p:cNvSpPr/>
            <p:nvPr/>
          </p:nvSpPr>
          <p:spPr>
            <a:xfrm>
              <a:off x="1991344" y="3737240"/>
              <a:ext cx="201167" cy="577119"/>
            </a:xfrm>
            <a:custGeom>
              <a:avLst/>
              <a:gdLst/>
              <a:ahLst/>
              <a:cxnLst/>
              <a:rect l="0" t="0" r="0" b="0"/>
              <a:pathLst>
                <a:path w="201167" h="577119">
                  <a:moveTo>
                    <a:pt x="0" y="577119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27" name="rc27"/>
            <p:cNvSpPr/>
            <p:nvPr/>
          </p:nvSpPr>
          <p:spPr>
            <a:xfrm>
              <a:off x="3364317" y="3737240"/>
              <a:ext cx="201167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8" name="rc28"/>
            <p:cNvSpPr/>
            <p:nvPr/>
          </p:nvSpPr>
          <p:spPr>
            <a:xfrm>
              <a:off x="3364317" y="3737240"/>
              <a:ext cx="201167" cy="577119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9" name="pl29"/>
            <p:cNvSpPr/>
            <p:nvPr/>
          </p:nvSpPr>
          <p:spPr>
            <a:xfrm>
              <a:off x="3364317" y="3737240"/>
              <a:ext cx="201167" cy="577119"/>
            </a:xfrm>
            <a:custGeom>
              <a:avLst/>
              <a:gdLst/>
              <a:ahLst/>
              <a:cxnLst/>
              <a:rect l="0" t="0" r="0" b="0"/>
              <a:pathLst>
                <a:path w="201167" h="577119">
                  <a:moveTo>
                    <a:pt x="0" y="577119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30" name="rc30"/>
            <p:cNvSpPr/>
            <p:nvPr/>
          </p:nvSpPr>
          <p:spPr>
            <a:xfrm>
              <a:off x="4645035" y="3737240"/>
              <a:ext cx="201167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1"/>
            <p:cNvSpPr/>
            <p:nvPr/>
          </p:nvSpPr>
          <p:spPr>
            <a:xfrm>
              <a:off x="4645035" y="3737240"/>
              <a:ext cx="201167" cy="577119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pl32"/>
            <p:cNvSpPr/>
            <p:nvPr/>
          </p:nvSpPr>
          <p:spPr>
            <a:xfrm>
              <a:off x="4645035" y="3737240"/>
              <a:ext cx="201167" cy="577119"/>
            </a:xfrm>
            <a:custGeom>
              <a:avLst/>
              <a:gdLst/>
              <a:ahLst/>
              <a:cxnLst/>
              <a:rect l="0" t="0" r="0" b="0"/>
              <a:pathLst>
                <a:path w="201167" h="577119">
                  <a:moveTo>
                    <a:pt x="0" y="577119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33" name="rc33"/>
            <p:cNvSpPr/>
            <p:nvPr/>
          </p:nvSpPr>
          <p:spPr>
            <a:xfrm>
              <a:off x="6015999" y="3737240"/>
              <a:ext cx="201167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4"/>
            <p:cNvSpPr/>
            <p:nvPr/>
          </p:nvSpPr>
          <p:spPr>
            <a:xfrm>
              <a:off x="6015999" y="3737240"/>
              <a:ext cx="201167" cy="577119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pl35"/>
            <p:cNvSpPr/>
            <p:nvPr/>
          </p:nvSpPr>
          <p:spPr>
            <a:xfrm>
              <a:off x="6015999" y="3737240"/>
              <a:ext cx="201168" cy="577119"/>
            </a:xfrm>
            <a:custGeom>
              <a:avLst/>
              <a:gdLst/>
              <a:ahLst/>
              <a:cxnLst/>
              <a:rect l="0" t="0" r="0" b="0"/>
              <a:pathLst>
                <a:path w="201168" h="577119">
                  <a:moveTo>
                    <a:pt x="0" y="577119"/>
                  </a:moveTo>
                  <a:lnTo>
                    <a:pt x="201168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36" name="tx36"/>
            <p:cNvSpPr/>
            <p:nvPr/>
          </p:nvSpPr>
          <p:spPr>
            <a:xfrm>
              <a:off x="2217658" y="3773562"/>
              <a:ext cx="743954" cy="1087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Grocery      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2217658" y="3895021"/>
              <a:ext cx="112151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Delivery Users      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2217658" y="4018465"/>
              <a:ext cx="102925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Post / During      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2217658" y="4164134"/>
              <a:ext cx="915125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COVID-19 i      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3590631" y="3711840"/>
              <a:ext cx="743954" cy="1087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Grocery      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3590631" y="3833299"/>
              <a:ext cx="765106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Delivery      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3590631" y="3978968"/>
              <a:ext cx="833809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Intenders      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3590631" y="4080187"/>
              <a:ext cx="102925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During / Post      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3590631" y="4227841"/>
              <a:ext cx="660350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COVID      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4871349" y="3793802"/>
              <a:ext cx="1111132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Not interested      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4871349" y="3895021"/>
              <a:ext cx="88448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in Grocery      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4871349" y="4018465"/>
              <a:ext cx="111950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Delivery Post /      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4871349" y="4141909"/>
              <a:ext cx="108088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During COVID      </a:t>
              </a:r>
            </a:p>
          </p:txBody>
        </p:sp>
        <p:sp>
          <p:nvSpPr>
            <p:cNvPr id="49" name="tx49"/>
            <p:cNvSpPr/>
            <p:nvPr/>
          </p:nvSpPr>
          <p:spPr>
            <a:xfrm>
              <a:off x="6242313" y="3917246"/>
              <a:ext cx="105063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US Adult Gen      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6242313" y="4022037"/>
              <a:ext cx="502071" cy="1071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Pop      </a:t>
              </a:r>
            </a:p>
          </p:txBody>
        </p:sp>
      </p:grpSp>
      <p:sp>
        <p:nvSpPr>
          <p:cNvPr id="5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Food &amp; Cooking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Users Post / During COVID-19 i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Intenders During / Post COVID 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 interested in Grocery Delivery Post / During COVID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 Adult Gen Pop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Loves / likes to cook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Follows food and cooking trends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Cooks dinner most often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Regularly searches for recipes online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Highly values food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Tries new foods before others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30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Dining Out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Dining Out index aims to identify how often segments eat meals outside of their home and at what types of restaurants.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45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6" name="rc5"/>
            <p:cNvSpPr/>
            <p:nvPr/>
          </p:nvSpPr>
          <p:spPr>
            <a:xfrm>
              <a:off x="1665868" y="3118104"/>
              <a:ext cx="54861" cy="484548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7" name="rc6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8" name="rc7"/>
            <p:cNvSpPr/>
            <p:nvPr/>
          </p:nvSpPr>
          <p:spPr>
            <a:xfrm>
              <a:off x="2036953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9" name="rc8"/>
            <p:cNvSpPr/>
            <p:nvPr/>
          </p:nvSpPr>
          <p:spPr>
            <a:xfrm>
              <a:off x="2223135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50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51" name="tx4"/>
            <p:cNvSpPr/>
            <p:nvPr/>
          </p:nvSpPr>
          <p:spPr>
            <a:xfrm>
              <a:off x="623019" y="3734069"/>
              <a:ext cx="184458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Grocery Delivery Users Post /</a:t>
              </a:r>
            </a:p>
          </p:txBody>
        </p:sp>
        <p:sp>
          <p:nvSpPr>
            <p:cNvPr id="52" name="tx5"/>
            <p:cNvSpPr/>
            <p:nvPr/>
          </p:nvSpPr>
          <p:spPr>
            <a:xfrm>
              <a:off x="1326782" y="3868181"/>
              <a:ext cx="1140824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During COVID-19 i</a:t>
              </a:r>
            </a:p>
          </p:txBody>
        </p:sp>
        <p:sp>
          <p:nvSpPr>
            <p:cNvPr id="53" name="tx6"/>
            <p:cNvSpPr/>
            <p:nvPr/>
          </p:nvSpPr>
          <p:spPr>
            <a:xfrm>
              <a:off x="767579" y="4034869"/>
              <a:ext cx="1700026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Grocery Delivery Intenders</a:t>
              </a:r>
            </a:p>
          </p:txBody>
        </p:sp>
        <p:sp>
          <p:nvSpPr>
            <p:cNvPr id="54" name="tx7"/>
            <p:cNvSpPr/>
            <p:nvPr/>
          </p:nvSpPr>
          <p:spPr>
            <a:xfrm>
              <a:off x="1208679" y="4168981"/>
              <a:ext cx="125892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During / Post COVID</a:t>
              </a:r>
            </a:p>
          </p:txBody>
        </p:sp>
        <p:sp>
          <p:nvSpPr>
            <p:cNvPr id="55" name="tx8"/>
            <p:cNvSpPr/>
            <p:nvPr/>
          </p:nvSpPr>
          <p:spPr>
            <a:xfrm>
              <a:off x="862443" y="4335668"/>
              <a:ext cx="1605162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Not interested in Grocery</a:t>
              </a:r>
            </a:p>
          </p:txBody>
        </p:sp>
        <p:sp>
          <p:nvSpPr>
            <p:cNvPr id="56" name="tx9"/>
            <p:cNvSpPr/>
            <p:nvPr/>
          </p:nvSpPr>
          <p:spPr>
            <a:xfrm>
              <a:off x="648167" y="4469780"/>
              <a:ext cx="1819438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Delivery Post / During COVID</a:t>
              </a:r>
            </a:p>
          </p:txBody>
        </p:sp>
        <p:sp>
          <p:nvSpPr>
            <p:cNvPr id="57" name="tx10"/>
            <p:cNvSpPr/>
            <p:nvPr/>
          </p:nvSpPr>
          <p:spPr>
            <a:xfrm>
              <a:off x="1356457" y="4637262"/>
              <a:ext cx="111114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BC2D30">
                      <a:alpha val="100000"/>
                    </a:srgbClr>
                  </a:solidFill>
                  <a:latin typeface="Arial"/>
                  <a:cs typeface="Arial"/>
                </a:rPr>
                <a:t>US Adult Gen Pop</a:t>
              </a:r>
            </a:p>
          </p:txBody>
        </p:sp>
        <p:sp>
          <p:nvSpPr>
            <p:cNvPr id="58" name="tx11"/>
            <p:cNvSpPr/>
            <p:nvPr/>
          </p:nvSpPr>
          <p:spPr>
            <a:xfrm>
              <a:off x="2688538" y="3826129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107</a:t>
              </a:r>
            </a:p>
          </p:txBody>
        </p:sp>
        <p:sp>
          <p:nvSpPr>
            <p:cNvPr id="59" name="tx12"/>
            <p:cNvSpPr/>
            <p:nvPr/>
          </p:nvSpPr>
          <p:spPr>
            <a:xfrm>
              <a:off x="2688538" y="4130103"/>
              <a:ext cx="213239" cy="833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114</a:t>
              </a:r>
            </a:p>
          </p:txBody>
        </p:sp>
        <p:sp>
          <p:nvSpPr>
            <p:cNvPr id="60" name="tx13"/>
            <p:cNvSpPr/>
            <p:nvPr/>
          </p:nvSpPr>
          <p:spPr>
            <a:xfrm>
              <a:off x="2759617" y="4427728"/>
              <a:ext cx="14215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93</a:t>
              </a:r>
            </a:p>
          </p:txBody>
        </p:sp>
        <p:sp>
          <p:nvSpPr>
            <p:cNvPr id="61" name="tx14"/>
            <p:cNvSpPr/>
            <p:nvPr/>
          </p:nvSpPr>
          <p:spPr>
            <a:xfrm>
              <a:off x="2688538" y="4661471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62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225965" y="2018342"/>
              <a:ext cx="1947333" cy="1943490"/>
            </a:xfrm>
            <a:custGeom>
              <a:avLst/>
              <a:gdLst/>
              <a:ahLst/>
              <a:cxnLst/>
              <a:rect l="0" t="0" r="0" b="0"/>
              <a:pathLst>
                <a:path w="1947333" h="1943490">
                  <a:moveTo>
                    <a:pt x="1947333" y="971745"/>
                  </a:moveTo>
                  <a:lnTo>
                    <a:pt x="1939655" y="849712"/>
                  </a:lnTo>
                  <a:lnTo>
                    <a:pt x="1916743" y="729604"/>
                  </a:lnTo>
                  <a:lnTo>
                    <a:pt x="1878959" y="613314"/>
                  </a:lnTo>
                  <a:lnTo>
                    <a:pt x="1826897" y="502677"/>
                  </a:lnTo>
                  <a:lnTo>
                    <a:pt x="1761379" y="399438"/>
                  </a:lnTo>
                  <a:lnTo>
                    <a:pt x="1683439" y="305224"/>
                  </a:lnTo>
                  <a:lnTo>
                    <a:pt x="1594305" y="221522"/>
                  </a:lnTo>
                  <a:lnTo>
                    <a:pt x="1495383" y="149651"/>
                  </a:lnTo>
                  <a:lnTo>
                    <a:pt x="1388233" y="90745"/>
                  </a:lnTo>
                  <a:lnTo>
                    <a:pt x="1274546" y="45733"/>
                  </a:lnTo>
                  <a:lnTo>
                    <a:pt x="1156113" y="15325"/>
                  </a:lnTo>
                  <a:lnTo>
                    <a:pt x="1034803" y="0"/>
                  </a:lnTo>
                  <a:lnTo>
                    <a:pt x="912529" y="0"/>
                  </a:lnTo>
                  <a:lnTo>
                    <a:pt x="791219" y="15325"/>
                  </a:lnTo>
                  <a:lnTo>
                    <a:pt x="672787" y="45733"/>
                  </a:lnTo>
                  <a:lnTo>
                    <a:pt x="559099" y="90745"/>
                  </a:lnTo>
                  <a:lnTo>
                    <a:pt x="451949" y="149651"/>
                  </a:lnTo>
                  <a:lnTo>
                    <a:pt x="353028" y="221522"/>
                  </a:lnTo>
                  <a:lnTo>
                    <a:pt x="263894" y="305224"/>
                  </a:lnTo>
                  <a:lnTo>
                    <a:pt x="185953" y="399438"/>
                  </a:lnTo>
                  <a:lnTo>
                    <a:pt x="120436" y="502677"/>
                  </a:lnTo>
                  <a:lnTo>
                    <a:pt x="68374" y="613314"/>
                  </a:lnTo>
                  <a:lnTo>
                    <a:pt x="30589" y="729604"/>
                  </a:lnTo>
                  <a:lnTo>
                    <a:pt x="7677" y="849712"/>
                  </a:lnTo>
                  <a:lnTo>
                    <a:pt x="0" y="971745"/>
                  </a:lnTo>
                  <a:lnTo>
                    <a:pt x="7677" y="1093778"/>
                  </a:lnTo>
                  <a:lnTo>
                    <a:pt x="30589" y="1213886"/>
                  </a:lnTo>
                  <a:lnTo>
                    <a:pt x="68374" y="1330175"/>
                  </a:lnTo>
                  <a:lnTo>
                    <a:pt x="120436" y="1440812"/>
                  </a:lnTo>
                  <a:lnTo>
                    <a:pt x="185953" y="1544052"/>
                  </a:lnTo>
                  <a:lnTo>
                    <a:pt x="263894" y="1638266"/>
                  </a:lnTo>
                  <a:lnTo>
                    <a:pt x="353028" y="1721968"/>
                  </a:lnTo>
                  <a:lnTo>
                    <a:pt x="451949" y="1793839"/>
                  </a:lnTo>
                  <a:lnTo>
                    <a:pt x="559099" y="1852745"/>
                  </a:lnTo>
                  <a:lnTo>
                    <a:pt x="672787" y="1897757"/>
                  </a:lnTo>
                  <a:lnTo>
                    <a:pt x="791219" y="1928165"/>
                  </a:lnTo>
                  <a:lnTo>
                    <a:pt x="912529" y="1943490"/>
                  </a:lnTo>
                  <a:lnTo>
                    <a:pt x="1034803" y="1943490"/>
                  </a:lnTo>
                  <a:lnTo>
                    <a:pt x="1156113" y="1928165"/>
                  </a:lnTo>
                  <a:lnTo>
                    <a:pt x="1274546" y="1897757"/>
                  </a:lnTo>
                  <a:lnTo>
                    <a:pt x="1388233" y="1852745"/>
                  </a:lnTo>
                  <a:lnTo>
                    <a:pt x="1495383" y="1793839"/>
                  </a:lnTo>
                  <a:lnTo>
                    <a:pt x="1594305" y="1721968"/>
                  </a:lnTo>
                  <a:lnTo>
                    <a:pt x="1683439" y="1638266"/>
                  </a:lnTo>
                  <a:lnTo>
                    <a:pt x="1761379" y="1544052"/>
                  </a:lnTo>
                  <a:lnTo>
                    <a:pt x="1826897" y="1440812"/>
                  </a:lnTo>
                  <a:lnTo>
                    <a:pt x="1878959" y="1330175"/>
                  </a:lnTo>
                  <a:lnTo>
                    <a:pt x="1916743" y="1213886"/>
                  </a:lnTo>
                  <a:lnTo>
                    <a:pt x="1939655" y="1093778"/>
                  </a:lnTo>
                  <a:lnTo>
                    <a:pt x="1947333" y="97174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" name="pl6"/>
            <p:cNvSpPr/>
            <p:nvPr/>
          </p:nvSpPr>
          <p:spPr>
            <a:xfrm>
              <a:off x="5550520" y="2342257"/>
              <a:ext cx="1298222" cy="1295660"/>
            </a:xfrm>
            <a:custGeom>
              <a:avLst/>
              <a:gdLst/>
              <a:ahLst/>
              <a:cxnLst/>
              <a:rect l="0" t="0" r="0" b="0"/>
              <a:pathLst>
                <a:path w="1298222" h="1295660">
                  <a:moveTo>
                    <a:pt x="1298222" y="647830"/>
                  </a:moveTo>
                  <a:lnTo>
                    <a:pt x="1293103" y="566475"/>
                  </a:lnTo>
                  <a:lnTo>
                    <a:pt x="1277829" y="486402"/>
                  </a:lnTo>
                  <a:lnTo>
                    <a:pt x="1252639" y="408876"/>
                  </a:lnTo>
                  <a:lnTo>
                    <a:pt x="1217931" y="335118"/>
                  </a:lnTo>
                  <a:lnTo>
                    <a:pt x="1174253" y="266292"/>
                  </a:lnTo>
                  <a:lnTo>
                    <a:pt x="1122292" y="203483"/>
                  </a:lnTo>
                  <a:lnTo>
                    <a:pt x="1062870" y="147681"/>
                  </a:lnTo>
                  <a:lnTo>
                    <a:pt x="996922" y="99767"/>
                  </a:lnTo>
                  <a:lnTo>
                    <a:pt x="925489" y="60496"/>
                  </a:lnTo>
                  <a:lnTo>
                    <a:pt x="849697" y="30488"/>
                  </a:lnTo>
                  <a:lnTo>
                    <a:pt x="770742" y="10216"/>
                  </a:lnTo>
                  <a:lnTo>
                    <a:pt x="689869" y="0"/>
                  </a:lnTo>
                  <a:lnTo>
                    <a:pt x="608353" y="0"/>
                  </a:lnTo>
                  <a:lnTo>
                    <a:pt x="527479" y="10216"/>
                  </a:lnTo>
                  <a:lnTo>
                    <a:pt x="448524" y="30488"/>
                  </a:lnTo>
                  <a:lnTo>
                    <a:pt x="372733" y="60496"/>
                  </a:lnTo>
                  <a:lnTo>
                    <a:pt x="301299" y="99767"/>
                  </a:lnTo>
                  <a:lnTo>
                    <a:pt x="235352" y="147681"/>
                  </a:lnTo>
                  <a:lnTo>
                    <a:pt x="175929" y="203483"/>
                  </a:lnTo>
                  <a:lnTo>
                    <a:pt x="123969" y="266292"/>
                  </a:lnTo>
                  <a:lnTo>
                    <a:pt x="80290" y="335118"/>
                  </a:lnTo>
                  <a:lnTo>
                    <a:pt x="45582" y="408876"/>
                  </a:lnTo>
                  <a:lnTo>
                    <a:pt x="20393" y="486402"/>
                  </a:lnTo>
                  <a:lnTo>
                    <a:pt x="5118" y="566475"/>
                  </a:lnTo>
                  <a:lnTo>
                    <a:pt x="0" y="647830"/>
                  </a:lnTo>
                  <a:lnTo>
                    <a:pt x="5118" y="729185"/>
                  </a:lnTo>
                  <a:lnTo>
                    <a:pt x="20393" y="809257"/>
                  </a:lnTo>
                  <a:lnTo>
                    <a:pt x="45582" y="886783"/>
                  </a:lnTo>
                  <a:lnTo>
                    <a:pt x="80290" y="960541"/>
                  </a:lnTo>
                  <a:lnTo>
                    <a:pt x="123969" y="1029368"/>
                  </a:lnTo>
                  <a:lnTo>
                    <a:pt x="175929" y="1092177"/>
                  </a:lnTo>
                  <a:lnTo>
                    <a:pt x="235352" y="1147978"/>
                  </a:lnTo>
                  <a:lnTo>
                    <a:pt x="301299" y="1195892"/>
                  </a:lnTo>
                  <a:lnTo>
                    <a:pt x="372733" y="1235163"/>
                  </a:lnTo>
                  <a:lnTo>
                    <a:pt x="448524" y="1265171"/>
                  </a:lnTo>
                  <a:lnTo>
                    <a:pt x="527479" y="1285443"/>
                  </a:lnTo>
                  <a:lnTo>
                    <a:pt x="608353" y="1295660"/>
                  </a:lnTo>
                  <a:lnTo>
                    <a:pt x="689869" y="1295660"/>
                  </a:lnTo>
                  <a:lnTo>
                    <a:pt x="770742" y="1285443"/>
                  </a:lnTo>
                  <a:lnTo>
                    <a:pt x="849697" y="1265171"/>
                  </a:lnTo>
                  <a:lnTo>
                    <a:pt x="925489" y="1235163"/>
                  </a:lnTo>
                  <a:lnTo>
                    <a:pt x="996922" y="1195892"/>
                  </a:lnTo>
                  <a:lnTo>
                    <a:pt x="1062870" y="1147978"/>
                  </a:lnTo>
                  <a:lnTo>
                    <a:pt x="1122292" y="1092177"/>
                  </a:lnTo>
                  <a:lnTo>
                    <a:pt x="1174253" y="1029368"/>
                  </a:lnTo>
                  <a:lnTo>
                    <a:pt x="1217931" y="960541"/>
                  </a:lnTo>
                  <a:lnTo>
                    <a:pt x="1252639" y="886783"/>
                  </a:lnTo>
                  <a:lnTo>
                    <a:pt x="1277829" y="809257"/>
                  </a:lnTo>
                  <a:lnTo>
                    <a:pt x="1293103" y="729185"/>
                  </a:lnTo>
                  <a:lnTo>
                    <a:pt x="1298222" y="64783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875076" y="2666172"/>
              <a:ext cx="649111" cy="647830"/>
            </a:xfrm>
            <a:custGeom>
              <a:avLst/>
              <a:gdLst/>
              <a:ahLst/>
              <a:cxnLst/>
              <a:rect l="0" t="0" r="0" b="0"/>
              <a:pathLst>
                <a:path w="649111" h="647830">
                  <a:moveTo>
                    <a:pt x="649111" y="323915"/>
                  </a:moveTo>
                  <a:lnTo>
                    <a:pt x="646551" y="283237"/>
                  </a:lnTo>
                  <a:lnTo>
                    <a:pt x="638914" y="243201"/>
                  </a:lnTo>
                  <a:lnTo>
                    <a:pt x="626319" y="204438"/>
                  </a:lnTo>
                  <a:lnTo>
                    <a:pt x="608965" y="167559"/>
                  </a:lnTo>
                  <a:lnTo>
                    <a:pt x="587126" y="133146"/>
                  </a:lnTo>
                  <a:lnTo>
                    <a:pt x="561146" y="101741"/>
                  </a:lnTo>
                  <a:lnTo>
                    <a:pt x="531435" y="73840"/>
                  </a:lnTo>
                  <a:lnTo>
                    <a:pt x="498461" y="49883"/>
                  </a:lnTo>
                  <a:lnTo>
                    <a:pt x="462744" y="30248"/>
                  </a:lnTo>
                  <a:lnTo>
                    <a:pt x="424848" y="15244"/>
                  </a:lnTo>
                  <a:lnTo>
                    <a:pt x="385371" y="5108"/>
                  </a:lnTo>
                  <a:lnTo>
                    <a:pt x="344934" y="0"/>
                  </a:lnTo>
                  <a:lnTo>
                    <a:pt x="304176" y="0"/>
                  </a:lnTo>
                  <a:lnTo>
                    <a:pt x="263739" y="5108"/>
                  </a:lnTo>
                  <a:lnTo>
                    <a:pt x="224262" y="15244"/>
                  </a:lnTo>
                  <a:lnTo>
                    <a:pt x="186366" y="30248"/>
                  </a:lnTo>
                  <a:lnTo>
                    <a:pt x="150649" y="49883"/>
                  </a:lnTo>
                  <a:lnTo>
                    <a:pt x="117676" y="73840"/>
                  </a:lnTo>
                  <a:lnTo>
                    <a:pt x="87964" y="101741"/>
                  </a:lnTo>
                  <a:lnTo>
                    <a:pt x="61984" y="133146"/>
                  </a:lnTo>
                  <a:lnTo>
                    <a:pt x="40145" y="167559"/>
                  </a:lnTo>
                  <a:lnTo>
                    <a:pt x="22791" y="204438"/>
                  </a:lnTo>
                  <a:lnTo>
                    <a:pt x="10196" y="243201"/>
                  </a:lnTo>
                  <a:lnTo>
                    <a:pt x="2559" y="283237"/>
                  </a:lnTo>
                  <a:lnTo>
                    <a:pt x="0" y="323915"/>
                  </a:lnTo>
                  <a:lnTo>
                    <a:pt x="2559" y="364592"/>
                  </a:lnTo>
                  <a:lnTo>
                    <a:pt x="10196" y="404628"/>
                  </a:lnTo>
                  <a:lnTo>
                    <a:pt x="22791" y="443391"/>
                  </a:lnTo>
                  <a:lnTo>
                    <a:pt x="40145" y="480270"/>
                  </a:lnTo>
                  <a:lnTo>
                    <a:pt x="61984" y="514684"/>
                  </a:lnTo>
                  <a:lnTo>
                    <a:pt x="87964" y="546088"/>
                  </a:lnTo>
                  <a:lnTo>
                    <a:pt x="117676" y="573989"/>
                  </a:lnTo>
                  <a:lnTo>
                    <a:pt x="150649" y="597946"/>
                  </a:lnTo>
                  <a:lnTo>
                    <a:pt x="186366" y="617581"/>
                  </a:lnTo>
                  <a:lnTo>
                    <a:pt x="224262" y="632585"/>
                  </a:lnTo>
                  <a:lnTo>
                    <a:pt x="263739" y="642721"/>
                  </a:lnTo>
                  <a:lnTo>
                    <a:pt x="304176" y="647830"/>
                  </a:lnTo>
                  <a:lnTo>
                    <a:pt x="344934" y="647830"/>
                  </a:lnTo>
                  <a:lnTo>
                    <a:pt x="385371" y="642721"/>
                  </a:lnTo>
                  <a:lnTo>
                    <a:pt x="424848" y="632585"/>
                  </a:lnTo>
                  <a:lnTo>
                    <a:pt x="462744" y="617581"/>
                  </a:lnTo>
                  <a:lnTo>
                    <a:pt x="498461" y="597946"/>
                  </a:lnTo>
                  <a:lnTo>
                    <a:pt x="531435" y="573989"/>
                  </a:lnTo>
                  <a:lnTo>
                    <a:pt x="561146" y="546088"/>
                  </a:lnTo>
                  <a:lnTo>
                    <a:pt x="587126" y="514684"/>
                  </a:lnTo>
                  <a:lnTo>
                    <a:pt x="608965" y="480270"/>
                  </a:lnTo>
                  <a:lnTo>
                    <a:pt x="626319" y="443391"/>
                  </a:lnTo>
                  <a:lnTo>
                    <a:pt x="638914" y="404628"/>
                  </a:lnTo>
                  <a:lnTo>
                    <a:pt x="646551" y="364592"/>
                  </a:lnTo>
                  <a:lnTo>
                    <a:pt x="649111" y="32391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4915520" y="2309344"/>
              <a:ext cx="1855786" cy="1274829"/>
            </a:xfrm>
            <a:custGeom>
              <a:avLst/>
              <a:gdLst/>
              <a:ahLst/>
              <a:cxnLst/>
              <a:rect l="0" t="0" r="0" b="0"/>
              <a:pathLst>
                <a:path w="1855786" h="1274829">
                  <a:moveTo>
                    <a:pt x="1855786" y="680743"/>
                  </a:moveTo>
                  <a:lnTo>
                    <a:pt x="1677138" y="0"/>
                  </a:lnTo>
                  <a:lnTo>
                    <a:pt x="990289" y="171829"/>
                  </a:lnTo>
                  <a:lnTo>
                    <a:pt x="0" y="680743"/>
                  </a:lnTo>
                  <a:lnTo>
                    <a:pt x="964038" y="1235125"/>
                  </a:lnTo>
                  <a:lnTo>
                    <a:pt x="1627107" y="1274829"/>
                  </a:lnTo>
                  <a:lnTo>
                    <a:pt x="1855786" y="680743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409409" y="2060292"/>
              <a:ext cx="1584103" cy="1724875"/>
            </a:xfrm>
            <a:custGeom>
              <a:avLst/>
              <a:gdLst/>
              <a:ahLst/>
              <a:cxnLst/>
              <a:rect l="0" t="0" r="0" b="0"/>
              <a:pathLst>
                <a:path w="1584103" h="1724875">
                  <a:moveTo>
                    <a:pt x="1584103" y="929795"/>
                  </a:moveTo>
                  <a:lnTo>
                    <a:pt x="1327039" y="0"/>
                  </a:lnTo>
                  <a:lnTo>
                    <a:pt x="367316" y="197301"/>
                  </a:lnTo>
                  <a:lnTo>
                    <a:pt x="0" y="929795"/>
                  </a:lnTo>
                  <a:lnTo>
                    <a:pt x="331182" y="1724875"/>
                  </a:lnTo>
                  <a:lnTo>
                    <a:pt x="1197760" y="1635672"/>
                  </a:lnTo>
                  <a:lnTo>
                    <a:pt x="1584103" y="929795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5879780" y="2449234"/>
              <a:ext cx="965596" cy="1039119"/>
            </a:xfrm>
            <a:custGeom>
              <a:avLst/>
              <a:gdLst/>
              <a:ahLst/>
              <a:cxnLst/>
              <a:rect l="0" t="0" r="0" b="0"/>
              <a:pathLst>
                <a:path w="965596" h="1039119">
                  <a:moveTo>
                    <a:pt x="965596" y="540853"/>
                  </a:moveTo>
                  <a:lnTo>
                    <a:pt x="551970" y="138811"/>
                  </a:lnTo>
                  <a:lnTo>
                    <a:pt x="7590" y="0"/>
                  </a:lnTo>
                  <a:lnTo>
                    <a:pt x="0" y="540853"/>
                  </a:lnTo>
                  <a:lnTo>
                    <a:pt x="35641" y="1033119"/>
                  </a:lnTo>
                  <a:lnTo>
                    <a:pt x="607526" y="1039119"/>
                  </a:lnTo>
                  <a:lnTo>
                    <a:pt x="965596" y="540853"/>
                  </a:lnTo>
                </a:path>
              </a:pathLst>
            </a:custGeom>
            <a:ln w="28575" cap="rnd">
              <a:solidFill>
                <a:srgbClr val="5D964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5550520" y="2427941"/>
              <a:ext cx="1298222" cy="1124293"/>
            </a:xfrm>
            <a:custGeom>
              <a:avLst/>
              <a:gdLst/>
              <a:ahLst/>
              <a:cxnLst/>
              <a:rect l="0" t="0" r="0" b="0"/>
              <a:pathLst>
                <a:path w="1298222" h="1124293">
                  <a:moveTo>
                    <a:pt x="1298222" y="562146"/>
                  </a:moveTo>
                  <a:lnTo>
                    <a:pt x="973666" y="0"/>
                  </a:lnTo>
                  <a:lnTo>
                    <a:pt x="324555" y="0"/>
                  </a:lnTo>
                  <a:lnTo>
                    <a:pt x="0" y="562146"/>
                  </a:lnTo>
                  <a:lnTo>
                    <a:pt x="324555" y="1124293"/>
                  </a:lnTo>
                  <a:lnTo>
                    <a:pt x="973666" y="1124293"/>
                  </a:lnTo>
                  <a:lnTo>
                    <a:pt x="1298222" y="562146"/>
                  </a:lnTo>
                </a:path>
              </a:pathLst>
            </a:custGeom>
            <a:ln w="28575" cap="rnd">
              <a:solidFill>
                <a:srgbClr val="BC2D3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6199632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1124293"/>
                  </a:moveTo>
                  <a:lnTo>
                    <a:pt x="64911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5550520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112429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4901409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1298222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5550520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0"/>
                  </a:moveTo>
                  <a:lnTo>
                    <a:pt x="0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8"/>
            <p:cNvSpPr/>
            <p:nvPr/>
          </p:nvSpPr>
          <p:spPr>
            <a:xfrm>
              <a:off x="6199632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0"/>
                  </a:moveTo>
                  <a:lnTo>
                    <a:pt x="649111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tx19"/>
            <p:cNvSpPr/>
            <p:nvPr/>
          </p:nvSpPr>
          <p:spPr>
            <a:xfrm>
              <a:off x="7757498" y="2853975"/>
              <a:ext cx="80539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Regularly eats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7757498" y="2999200"/>
              <a:ext cx="442463" cy="9961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at QSRs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6777217" y="1437767"/>
              <a:ext cx="80539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Regularly eats</a:t>
              </a:r>
            </a:p>
          </p:txBody>
        </p:sp>
        <p:sp>
          <p:nvSpPr>
            <p:cNvPr id="64" name="tx22"/>
            <p:cNvSpPr/>
            <p:nvPr/>
          </p:nvSpPr>
          <p:spPr>
            <a:xfrm>
              <a:off x="6790691" y="1594104"/>
              <a:ext cx="751494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at fast casual</a:t>
              </a:r>
            </a:p>
          </p:txBody>
        </p:sp>
        <p:sp>
          <p:nvSpPr>
            <p:cNvPr id="65" name="tx23"/>
            <p:cNvSpPr/>
            <p:nvPr/>
          </p:nvSpPr>
          <p:spPr>
            <a:xfrm>
              <a:off x="6817776" y="1734963"/>
              <a:ext cx="643156" cy="817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restaurants</a:t>
              </a:r>
            </a:p>
          </p:txBody>
        </p:sp>
        <p:sp>
          <p:nvSpPr>
            <p:cNvPr id="66" name="tx24"/>
            <p:cNvSpPr/>
            <p:nvPr/>
          </p:nvSpPr>
          <p:spPr>
            <a:xfrm>
              <a:off x="4816655" y="1437767"/>
              <a:ext cx="80539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Regularly eats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5041064" y="1594104"/>
              <a:ext cx="50617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at casual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4938331" y="1734963"/>
              <a:ext cx="643156" cy="817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restaurants</a:t>
              </a:r>
            </a:p>
          </p:txBody>
        </p:sp>
        <p:sp>
          <p:nvSpPr>
            <p:cNvPr id="67" name="tx27"/>
            <p:cNvSpPr/>
            <p:nvPr/>
          </p:nvSpPr>
          <p:spPr>
            <a:xfrm>
              <a:off x="3836374" y="2786919"/>
              <a:ext cx="80539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Regularly eats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4064397" y="2921031"/>
              <a:ext cx="57736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at upscale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3998609" y="3084115"/>
              <a:ext cx="643156" cy="817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restaurants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4816655" y="4203127"/>
              <a:ext cx="80539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Regularly eats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4886330" y="4359464"/>
              <a:ext cx="712490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out for lunch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6777217" y="4136071"/>
              <a:ext cx="80539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Regularly eats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6778226" y="4280701"/>
              <a:ext cx="801353" cy="1002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out for dinner,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6762925" y="4426520"/>
              <a:ext cx="862560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orders take-out</a:t>
              </a:r>
            </a:p>
          </p:txBody>
        </p:sp>
        <p:sp>
          <p:nvSpPr>
            <p:cNvPr id="35" name="rc35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6" name="rc36"/>
            <p:cNvSpPr/>
            <p:nvPr/>
          </p:nvSpPr>
          <p:spPr>
            <a:xfrm>
              <a:off x="6444194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7" name="rc37"/>
            <p:cNvSpPr/>
            <p:nvPr/>
          </p:nvSpPr>
          <p:spPr>
            <a:xfrm>
              <a:off x="672875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8" name="rc38"/>
            <p:cNvSpPr/>
            <p:nvPr/>
          </p:nvSpPr>
          <p:spPr>
            <a:xfrm>
              <a:off x="7053308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9" name="rc39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0" name="tx40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60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6457526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674875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7073307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140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31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Dining Out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Users Post / During COVID-19 i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Intenders During / Post COVID 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 interested in Grocery Delivery Post / During COVID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 Adult Gen Pop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Regularly eats at QSRs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Regularly eats at fast casual restaurants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Regularly eats at casual restaurants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Regularly eats at upscale restaurants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Regularly eats out for lunch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Regularly eats out for dinner, orders take-out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32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Money Manager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Money Manager index aims to identify the extent to which population segment manage their personal finances and keep up with financial news.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40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1" name="rc5"/>
            <p:cNvSpPr/>
            <p:nvPr/>
          </p:nvSpPr>
          <p:spPr>
            <a:xfrm>
              <a:off x="1776258" y="3118104"/>
              <a:ext cx="54861" cy="484548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2" name="rc6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3" name="rc7"/>
            <p:cNvSpPr/>
            <p:nvPr/>
          </p:nvSpPr>
          <p:spPr>
            <a:xfrm>
              <a:off x="1921396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4" name="rc8"/>
            <p:cNvSpPr/>
            <p:nvPr/>
          </p:nvSpPr>
          <p:spPr>
            <a:xfrm>
              <a:off x="2050837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5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6" name="tx4"/>
            <p:cNvSpPr/>
            <p:nvPr/>
          </p:nvSpPr>
          <p:spPr>
            <a:xfrm>
              <a:off x="623019" y="3734069"/>
              <a:ext cx="184458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Grocery Delivery Users Post /</a:t>
              </a:r>
            </a:p>
          </p:txBody>
        </p:sp>
        <p:sp>
          <p:nvSpPr>
            <p:cNvPr id="47" name="tx5"/>
            <p:cNvSpPr/>
            <p:nvPr/>
          </p:nvSpPr>
          <p:spPr>
            <a:xfrm>
              <a:off x="1326782" y="3868181"/>
              <a:ext cx="1140824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During COVID-19 i</a:t>
              </a:r>
            </a:p>
          </p:txBody>
        </p:sp>
        <p:sp>
          <p:nvSpPr>
            <p:cNvPr id="48" name="tx6"/>
            <p:cNvSpPr/>
            <p:nvPr/>
          </p:nvSpPr>
          <p:spPr>
            <a:xfrm>
              <a:off x="767579" y="4034869"/>
              <a:ext cx="1700026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Grocery Delivery Intenders</a:t>
              </a:r>
            </a:p>
          </p:txBody>
        </p:sp>
        <p:sp>
          <p:nvSpPr>
            <p:cNvPr id="49" name="tx7"/>
            <p:cNvSpPr/>
            <p:nvPr/>
          </p:nvSpPr>
          <p:spPr>
            <a:xfrm>
              <a:off x="1208679" y="4168981"/>
              <a:ext cx="125892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During / Post COVID</a:t>
              </a:r>
            </a:p>
          </p:txBody>
        </p:sp>
        <p:sp>
          <p:nvSpPr>
            <p:cNvPr id="50" name="tx8"/>
            <p:cNvSpPr/>
            <p:nvPr/>
          </p:nvSpPr>
          <p:spPr>
            <a:xfrm>
              <a:off x="862443" y="4335668"/>
              <a:ext cx="1605162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Not interested in Grocery</a:t>
              </a:r>
            </a:p>
          </p:txBody>
        </p:sp>
        <p:sp>
          <p:nvSpPr>
            <p:cNvPr id="51" name="tx9"/>
            <p:cNvSpPr/>
            <p:nvPr/>
          </p:nvSpPr>
          <p:spPr>
            <a:xfrm>
              <a:off x="648167" y="4469780"/>
              <a:ext cx="1819438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Delivery Post / During COVID</a:t>
              </a:r>
            </a:p>
          </p:txBody>
        </p:sp>
        <p:sp>
          <p:nvSpPr>
            <p:cNvPr id="52" name="tx10"/>
            <p:cNvSpPr/>
            <p:nvPr/>
          </p:nvSpPr>
          <p:spPr>
            <a:xfrm>
              <a:off x="1356457" y="4637262"/>
              <a:ext cx="111114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BC2D30">
                      <a:alpha val="100000"/>
                    </a:srgbClr>
                  </a:solidFill>
                  <a:latin typeface="Arial"/>
                  <a:cs typeface="Arial"/>
                </a:rPr>
                <a:t>US Adult Gen Pop</a:t>
              </a:r>
            </a:p>
          </p:txBody>
        </p:sp>
        <p:sp>
          <p:nvSpPr>
            <p:cNvPr id="53" name="tx11"/>
            <p:cNvSpPr/>
            <p:nvPr/>
          </p:nvSpPr>
          <p:spPr>
            <a:xfrm>
              <a:off x="2688538" y="3826129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107</a:t>
              </a:r>
            </a:p>
          </p:txBody>
        </p:sp>
        <p:sp>
          <p:nvSpPr>
            <p:cNvPr id="54" name="tx12"/>
            <p:cNvSpPr/>
            <p:nvPr/>
          </p:nvSpPr>
          <p:spPr>
            <a:xfrm>
              <a:off x="2688538" y="4126928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102</a:t>
              </a:r>
            </a:p>
          </p:txBody>
        </p:sp>
        <p:sp>
          <p:nvSpPr>
            <p:cNvPr id="55" name="tx13"/>
            <p:cNvSpPr/>
            <p:nvPr/>
          </p:nvSpPr>
          <p:spPr>
            <a:xfrm>
              <a:off x="2759617" y="4427728"/>
              <a:ext cx="14215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97</a:t>
              </a:r>
            </a:p>
          </p:txBody>
        </p:sp>
        <p:sp>
          <p:nvSpPr>
            <p:cNvPr id="56" name="tx14"/>
            <p:cNvSpPr/>
            <p:nvPr/>
          </p:nvSpPr>
          <p:spPr>
            <a:xfrm>
              <a:off x="2688538" y="4661471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57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225965" y="2018342"/>
              <a:ext cx="1947333" cy="1943490"/>
            </a:xfrm>
            <a:custGeom>
              <a:avLst/>
              <a:gdLst/>
              <a:ahLst/>
              <a:cxnLst/>
              <a:rect l="0" t="0" r="0" b="0"/>
              <a:pathLst>
                <a:path w="1947333" h="1943490">
                  <a:moveTo>
                    <a:pt x="1947333" y="971745"/>
                  </a:moveTo>
                  <a:lnTo>
                    <a:pt x="1939655" y="849712"/>
                  </a:lnTo>
                  <a:lnTo>
                    <a:pt x="1916743" y="729604"/>
                  </a:lnTo>
                  <a:lnTo>
                    <a:pt x="1878959" y="613314"/>
                  </a:lnTo>
                  <a:lnTo>
                    <a:pt x="1826897" y="502677"/>
                  </a:lnTo>
                  <a:lnTo>
                    <a:pt x="1761379" y="399438"/>
                  </a:lnTo>
                  <a:lnTo>
                    <a:pt x="1683439" y="305224"/>
                  </a:lnTo>
                  <a:lnTo>
                    <a:pt x="1594305" y="221522"/>
                  </a:lnTo>
                  <a:lnTo>
                    <a:pt x="1495383" y="149651"/>
                  </a:lnTo>
                  <a:lnTo>
                    <a:pt x="1388233" y="90745"/>
                  </a:lnTo>
                  <a:lnTo>
                    <a:pt x="1274546" y="45733"/>
                  </a:lnTo>
                  <a:lnTo>
                    <a:pt x="1156113" y="15325"/>
                  </a:lnTo>
                  <a:lnTo>
                    <a:pt x="1034803" y="0"/>
                  </a:lnTo>
                  <a:lnTo>
                    <a:pt x="912529" y="0"/>
                  </a:lnTo>
                  <a:lnTo>
                    <a:pt x="791219" y="15325"/>
                  </a:lnTo>
                  <a:lnTo>
                    <a:pt x="672787" y="45733"/>
                  </a:lnTo>
                  <a:lnTo>
                    <a:pt x="559099" y="90745"/>
                  </a:lnTo>
                  <a:lnTo>
                    <a:pt x="451949" y="149651"/>
                  </a:lnTo>
                  <a:lnTo>
                    <a:pt x="353028" y="221522"/>
                  </a:lnTo>
                  <a:lnTo>
                    <a:pt x="263894" y="305224"/>
                  </a:lnTo>
                  <a:lnTo>
                    <a:pt x="185953" y="399438"/>
                  </a:lnTo>
                  <a:lnTo>
                    <a:pt x="120436" y="502677"/>
                  </a:lnTo>
                  <a:lnTo>
                    <a:pt x="68374" y="613314"/>
                  </a:lnTo>
                  <a:lnTo>
                    <a:pt x="30589" y="729604"/>
                  </a:lnTo>
                  <a:lnTo>
                    <a:pt x="7677" y="849712"/>
                  </a:lnTo>
                  <a:lnTo>
                    <a:pt x="0" y="971745"/>
                  </a:lnTo>
                  <a:lnTo>
                    <a:pt x="7677" y="1093778"/>
                  </a:lnTo>
                  <a:lnTo>
                    <a:pt x="30589" y="1213886"/>
                  </a:lnTo>
                  <a:lnTo>
                    <a:pt x="68374" y="1330175"/>
                  </a:lnTo>
                  <a:lnTo>
                    <a:pt x="120436" y="1440812"/>
                  </a:lnTo>
                  <a:lnTo>
                    <a:pt x="185953" y="1544052"/>
                  </a:lnTo>
                  <a:lnTo>
                    <a:pt x="263894" y="1638266"/>
                  </a:lnTo>
                  <a:lnTo>
                    <a:pt x="353028" y="1721968"/>
                  </a:lnTo>
                  <a:lnTo>
                    <a:pt x="451949" y="1793839"/>
                  </a:lnTo>
                  <a:lnTo>
                    <a:pt x="559099" y="1852745"/>
                  </a:lnTo>
                  <a:lnTo>
                    <a:pt x="672787" y="1897757"/>
                  </a:lnTo>
                  <a:lnTo>
                    <a:pt x="791219" y="1928165"/>
                  </a:lnTo>
                  <a:lnTo>
                    <a:pt x="912529" y="1943490"/>
                  </a:lnTo>
                  <a:lnTo>
                    <a:pt x="1034803" y="1943490"/>
                  </a:lnTo>
                  <a:lnTo>
                    <a:pt x="1156113" y="1928165"/>
                  </a:lnTo>
                  <a:lnTo>
                    <a:pt x="1274546" y="1897757"/>
                  </a:lnTo>
                  <a:lnTo>
                    <a:pt x="1388233" y="1852745"/>
                  </a:lnTo>
                  <a:lnTo>
                    <a:pt x="1495383" y="1793839"/>
                  </a:lnTo>
                  <a:lnTo>
                    <a:pt x="1594305" y="1721968"/>
                  </a:lnTo>
                  <a:lnTo>
                    <a:pt x="1683439" y="1638266"/>
                  </a:lnTo>
                  <a:lnTo>
                    <a:pt x="1761379" y="1544052"/>
                  </a:lnTo>
                  <a:lnTo>
                    <a:pt x="1826897" y="1440812"/>
                  </a:lnTo>
                  <a:lnTo>
                    <a:pt x="1878959" y="1330175"/>
                  </a:lnTo>
                  <a:lnTo>
                    <a:pt x="1916743" y="1213886"/>
                  </a:lnTo>
                  <a:lnTo>
                    <a:pt x="1939655" y="1093778"/>
                  </a:lnTo>
                  <a:lnTo>
                    <a:pt x="1947333" y="97174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" name="pl6"/>
            <p:cNvSpPr/>
            <p:nvPr/>
          </p:nvSpPr>
          <p:spPr>
            <a:xfrm>
              <a:off x="5550520" y="2342257"/>
              <a:ext cx="1298222" cy="1295660"/>
            </a:xfrm>
            <a:custGeom>
              <a:avLst/>
              <a:gdLst/>
              <a:ahLst/>
              <a:cxnLst/>
              <a:rect l="0" t="0" r="0" b="0"/>
              <a:pathLst>
                <a:path w="1298222" h="1295660">
                  <a:moveTo>
                    <a:pt x="1298222" y="647830"/>
                  </a:moveTo>
                  <a:lnTo>
                    <a:pt x="1293103" y="566475"/>
                  </a:lnTo>
                  <a:lnTo>
                    <a:pt x="1277829" y="486402"/>
                  </a:lnTo>
                  <a:lnTo>
                    <a:pt x="1252639" y="408876"/>
                  </a:lnTo>
                  <a:lnTo>
                    <a:pt x="1217931" y="335118"/>
                  </a:lnTo>
                  <a:lnTo>
                    <a:pt x="1174253" y="266292"/>
                  </a:lnTo>
                  <a:lnTo>
                    <a:pt x="1122292" y="203483"/>
                  </a:lnTo>
                  <a:lnTo>
                    <a:pt x="1062870" y="147681"/>
                  </a:lnTo>
                  <a:lnTo>
                    <a:pt x="996922" y="99767"/>
                  </a:lnTo>
                  <a:lnTo>
                    <a:pt x="925489" y="60496"/>
                  </a:lnTo>
                  <a:lnTo>
                    <a:pt x="849697" y="30488"/>
                  </a:lnTo>
                  <a:lnTo>
                    <a:pt x="770742" y="10216"/>
                  </a:lnTo>
                  <a:lnTo>
                    <a:pt x="689869" y="0"/>
                  </a:lnTo>
                  <a:lnTo>
                    <a:pt x="608353" y="0"/>
                  </a:lnTo>
                  <a:lnTo>
                    <a:pt x="527479" y="10216"/>
                  </a:lnTo>
                  <a:lnTo>
                    <a:pt x="448524" y="30488"/>
                  </a:lnTo>
                  <a:lnTo>
                    <a:pt x="372733" y="60496"/>
                  </a:lnTo>
                  <a:lnTo>
                    <a:pt x="301299" y="99767"/>
                  </a:lnTo>
                  <a:lnTo>
                    <a:pt x="235352" y="147681"/>
                  </a:lnTo>
                  <a:lnTo>
                    <a:pt x="175929" y="203483"/>
                  </a:lnTo>
                  <a:lnTo>
                    <a:pt x="123969" y="266292"/>
                  </a:lnTo>
                  <a:lnTo>
                    <a:pt x="80290" y="335118"/>
                  </a:lnTo>
                  <a:lnTo>
                    <a:pt x="45582" y="408876"/>
                  </a:lnTo>
                  <a:lnTo>
                    <a:pt x="20393" y="486402"/>
                  </a:lnTo>
                  <a:lnTo>
                    <a:pt x="5118" y="566475"/>
                  </a:lnTo>
                  <a:lnTo>
                    <a:pt x="0" y="647830"/>
                  </a:lnTo>
                  <a:lnTo>
                    <a:pt x="5118" y="729185"/>
                  </a:lnTo>
                  <a:lnTo>
                    <a:pt x="20393" y="809257"/>
                  </a:lnTo>
                  <a:lnTo>
                    <a:pt x="45582" y="886783"/>
                  </a:lnTo>
                  <a:lnTo>
                    <a:pt x="80290" y="960541"/>
                  </a:lnTo>
                  <a:lnTo>
                    <a:pt x="123969" y="1029368"/>
                  </a:lnTo>
                  <a:lnTo>
                    <a:pt x="175929" y="1092177"/>
                  </a:lnTo>
                  <a:lnTo>
                    <a:pt x="235352" y="1147978"/>
                  </a:lnTo>
                  <a:lnTo>
                    <a:pt x="301299" y="1195892"/>
                  </a:lnTo>
                  <a:lnTo>
                    <a:pt x="372733" y="1235163"/>
                  </a:lnTo>
                  <a:lnTo>
                    <a:pt x="448524" y="1265171"/>
                  </a:lnTo>
                  <a:lnTo>
                    <a:pt x="527479" y="1285443"/>
                  </a:lnTo>
                  <a:lnTo>
                    <a:pt x="608353" y="1295660"/>
                  </a:lnTo>
                  <a:lnTo>
                    <a:pt x="689869" y="1295660"/>
                  </a:lnTo>
                  <a:lnTo>
                    <a:pt x="770742" y="1285443"/>
                  </a:lnTo>
                  <a:lnTo>
                    <a:pt x="849697" y="1265171"/>
                  </a:lnTo>
                  <a:lnTo>
                    <a:pt x="925489" y="1235163"/>
                  </a:lnTo>
                  <a:lnTo>
                    <a:pt x="996922" y="1195892"/>
                  </a:lnTo>
                  <a:lnTo>
                    <a:pt x="1062870" y="1147978"/>
                  </a:lnTo>
                  <a:lnTo>
                    <a:pt x="1122292" y="1092177"/>
                  </a:lnTo>
                  <a:lnTo>
                    <a:pt x="1174253" y="1029368"/>
                  </a:lnTo>
                  <a:lnTo>
                    <a:pt x="1217931" y="960541"/>
                  </a:lnTo>
                  <a:lnTo>
                    <a:pt x="1252639" y="886783"/>
                  </a:lnTo>
                  <a:lnTo>
                    <a:pt x="1277829" y="809257"/>
                  </a:lnTo>
                  <a:lnTo>
                    <a:pt x="1293103" y="729185"/>
                  </a:lnTo>
                  <a:lnTo>
                    <a:pt x="1298222" y="64783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875076" y="2666172"/>
              <a:ext cx="649111" cy="647830"/>
            </a:xfrm>
            <a:custGeom>
              <a:avLst/>
              <a:gdLst/>
              <a:ahLst/>
              <a:cxnLst/>
              <a:rect l="0" t="0" r="0" b="0"/>
              <a:pathLst>
                <a:path w="649111" h="647830">
                  <a:moveTo>
                    <a:pt x="649111" y="323915"/>
                  </a:moveTo>
                  <a:lnTo>
                    <a:pt x="646551" y="283237"/>
                  </a:lnTo>
                  <a:lnTo>
                    <a:pt x="638914" y="243201"/>
                  </a:lnTo>
                  <a:lnTo>
                    <a:pt x="626319" y="204438"/>
                  </a:lnTo>
                  <a:lnTo>
                    <a:pt x="608965" y="167559"/>
                  </a:lnTo>
                  <a:lnTo>
                    <a:pt x="587126" y="133146"/>
                  </a:lnTo>
                  <a:lnTo>
                    <a:pt x="561146" y="101741"/>
                  </a:lnTo>
                  <a:lnTo>
                    <a:pt x="531435" y="73840"/>
                  </a:lnTo>
                  <a:lnTo>
                    <a:pt x="498461" y="49883"/>
                  </a:lnTo>
                  <a:lnTo>
                    <a:pt x="462744" y="30248"/>
                  </a:lnTo>
                  <a:lnTo>
                    <a:pt x="424848" y="15244"/>
                  </a:lnTo>
                  <a:lnTo>
                    <a:pt x="385371" y="5108"/>
                  </a:lnTo>
                  <a:lnTo>
                    <a:pt x="344934" y="0"/>
                  </a:lnTo>
                  <a:lnTo>
                    <a:pt x="304176" y="0"/>
                  </a:lnTo>
                  <a:lnTo>
                    <a:pt x="263739" y="5108"/>
                  </a:lnTo>
                  <a:lnTo>
                    <a:pt x="224262" y="15244"/>
                  </a:lnTo>
                  <a:lnTo>
                    <a:pt x="186366" y="30248"/>
                  </a:lnTo>
                  <a:lnTo>
                    <a:pt x="150649" y="49883"/>
                  </a:lnTo>
                  <a:lnTo>
                    <a:pt x="117676" y="73840"/>
                  </a:lnTo>
                  <a:lnTo>
                    <a:pt x="87964" y="101741"/>
                  </a:lnTo>
                  <a:lnTo>
                    <a:pt x="61984" y="133146"/>
                  </a:lnTo>
                  <a:lnTo>
                    <a:pt x="40145" y="167559"/>
                  </a:lnTo>
                  <a:lnTo>
                    <a:pt x="22791" y="204438"/>
                  </a:lnTo>
                  <a:lnTo>
                    <a:pt x="10196" y="243201"/>
                  </a:lnTo>
                  <a:lnTo>
                    <a:pt x="2559" y="283237"/>
                  </a:lnTo>
                  <a:lnTo>
                    <a:pt x="0" y="323915"/>
                  </a:lnTo>
                  <a:lnTo>
                    <a:pt x="2559" y="364592"/>
                  </a:lnTo>
                  <a:lnTo>
                    <a:pt x="10196" y="404628"/>
                  </a:lnTo>
                  <a:lnTo>
                    <a:pt x="22791" y="443391"/>
                  </a:lnTo>
                  <a:lnTo>
                    <a:pt x="40145" y="480270"/>
                  </a:lnTo>
                  <a:lnTo>
                    <a:pt x="61984" y="514684"/>
                  </a:lnTo>
                  <a:lnTo>
                    <a:pt x="87964" y="546088"/>
                  </a:lnTo>
                  <a:lnTo>
                    <a:pt x="117676" y="573989"/>
                  </a:lnTo>
                  <a:lnTo>
                    <a:pt x="150649" y="597946"/>
                  </a:lnTo>
                  <a:lnTo>
                    <a:pt x="186366" y="617581"/>
                  </a:lnTo>
                  <a:lnTo>
                    <a:pt x="224262" y="632585"/>
                  </a:lnTo>
                  <a:lnTo>
                    <a:pt x="263739" y="642721"/>
                  </a:lnTo>
                  <a:lnTo>
                    <a:pt x="304176" y="647830"/>
                  </a:lnTo>
                  <a:lnTo>
                    <a:pt x="344934" y="647830"/>
                  </a:lnTo>
                  <a:lnTo>
                    <a:pt x="385371" y="642721"/>
                  </a:lnTo>
                  <a:lnTo>
                    <a:pt x="424848" y="632585"/>
                  </a:lnTo>
                  <a:lnTo>
                    <a:pt x="462744" y="617581"/>
                  </a:lnTo>
                  <a:lnTo>
                    <a:pt x="498461" y="597946"/>
                  </a:lnTo>
                  <a:lnTo>
                    <a:pt x="531435" y="573989"/>
                  </a:lnTo>
                  <a:lnTo>
                    <a:pt x="561146" y="546088"/>
                  </a:lnTo>
                  <a:lnTo>
                    <a:pt x="587126" y="514684"/>
                  </a:lnTo>
                  <a:lnTo>
                    <a:pt x="608965" y="480270"/>
                  </a:lnTo>
                  <a:lnTo>
                    <a:pt x="626319" y="443391"/>
                  </a:lnTo>
                  <a:lnTo>
                    <a:pt x="638914" y="404628"/>
                  </a:lnTo>
                  <a:lnTo>
                    <a:pt x="646551" y="364592"/>
                  </a:lnTo>
                  <a:lnTo>
                    <a:pt x="649111" y="32391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432500" y="2339211"/>
              <a:ext cx="1354356" cy="1547981"/>
            </a:xfrm>
            <a:custGeom>
              <a:avLst/>
              <a:gdLst/>
              <a:ahLst/>
              <a:cxnLst/>
              <a:rect l="0" t="0" r="0" b="0"/>
              <a:pathLst>
                <a:path w="1354356" h="1547981">
                  <a:moveTo>
                    <a:pt x="1354356" y="650876"/>
                  </a:moveTo>
                  <a:lnTo>
                    <a:pt x="1078833" y="110993"/>
                  </a:lnTo>
                  <a:lnTo>
                    <a:pt x="391347" y="0"/>
                  </a:lnTo>
                  <a:lnTo>
                    <a:pt x="0" y="650876"/>
                  </a:lnTo>
                  <a:lnTo>
                    <a:pt x="249187" y="1547981"/>
                  </a:lnTo>
                  <a:lnTo>
                    <a:pt x="1187728" y="1379372"/>
                  </a:lnTo>
                  <a:lnTo>
                    <a:pt x="1354356" y="650876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521015" y="2373558"/>
              <a:ext cx="1104181" cy="1384990"/>
            </a:xfrm>
            <a:custGeom>
              <a:avLst/>
              <a:gdLst/>
              <a:ahLst/>
              <a:cxnLst/>
              <a:rect l="0" t="0" r="0" b="0"/>
              <a:pathLst>
                <a:path w="1104181" h="1384990">
                  <a:moveTo>
                    <a:pt x="1052680" y="616529"/>
                  </a:moveTo>
                  <a:lnTo>
                    <a:pt x="993531" y="71080"/>
                  </a:lnTo>
                  <a:lnTo>
                    <a:pt x="322662" y="0"/>
                  </a:lnTo>
                  <a:lnTo>
                    <a:pt x="0" y="616529"/>
                  </a:lnTo>
                  <a:lnTo>
                    <a:pt x="234944" y="1384990"/>
                  </a:lnTo>
                  <a:lnTo>
                    <a:pt x="1104181" y="1353630"/>
                  </a:lnTo>
                  <a:lnTo>
                    <a:pt x="1052680" y="616529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5609530" y="2425158"/>
              <a:ext cx="1335478" cy="1012352"/>
            </a:xfrm>
            <a:custGeom>
              <a:avLst/>
              <a:gdLst/>
              <a:ahLst/>
              <a:cxnLst/>
              <a:rect l="0" t="0" r="0" b="0"/>
              <a:pathLst>
                <a:path w="1335478" h="1012352">
                  <a:moveTo>
                    <a:pt x="1335478" y="564929"/>
                  </a:moveTo>
                  <a:lnTo>
                    <a:pt x="916263" y="0"/>
                  </a:lnTo>
                  <a:lnTo>
                    <a:pt x="280418" y="28543"/>
                  </a:lnTo>
                  <a:lnTo>
                    <a:pt x="0" y="564929"/>
                  </a:lnTo>
                  <a:lnTo>
                    <a:pt x="351028" y="979015"/>
                  </a:lnTo>
                  <a:lnTo>
                    <a:pt x="848420" y="1012352"/>
                  </a:lnTo>
                  <a:lnTo>
                    <a:pt x="1335478" y="564929"/>
                  </a:lnTo>
                </a:path>
              </a:pathLst>
            </a:custGeom>
            <a:ln w="28575" cap="rnd">
              <a:solidFill>
                <a:srgbClr val="5D964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5550520" y="2427941"/>
              <a:ext cx="1298222" cy="1124293"/>
            </a:xfrm>
            <a:custGeom>
              <a:avLst/>
              <a:gdLst/>
              <a:ahLst/>
              <a:cxnLst/>
              <a:rect l="0" t="0" r="0" b="0"/>
              <a:pathLst>
                <a:path w="1298222" h="1124293">
                  <a:moveTo>
                    <a:pt x="1298222" y="562146"/>
                  </a:moveTo>
                  <a:lnTo>
                    <a:pt x="973666" y="0"/>
                  </a:lnTo>
                  <a:lnTo>
                    <a:pt x="324555" y="0"/>
                  </a:lnTo>
                  <a:lnTo>
                    <a:pt x="0" y="562146"/>
                  </a:lnTo>
                  <a:lnTo>
                    <a:pt x="324555" y="1124293"/>
                  </a:lnTo>
                  <a:lnTo>
                    <a:pt x="973666" y="1124293"/>
                  </a:lnTo>
                  <a:lnTo>
                    <a:pt x="1298222" y="562146"/>
                  </a:lnTo>
                </a:path>
              </a:pathLst>
            </a:custGeom>
            <a:ln w="28575" cap="rnd">
              <a:solidFill>
                <a:srgbClr val="BC2D3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6199632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1124293"/>
                  </a:moveTo>
                  <a:lnTo>
                    <a:pt x="64911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5550520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112429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4901409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1298222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5550520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0"/>
                  </a:moveTo>
                  <a:lnTo>
                    <a:pt x="0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8"/>
            <p:cNvSpPr/>
            <p:nvPr/>
          </p:nvSpPr>
          <p:spPr>
            <a:xfrm>
              <a:off x="6199632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0"/>
                  </a:moveTo>
                  <a:lnTo>
                    <a:pt x="649111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tx19"/>
            <p:cNvSpPr/>
            <p:nvPr/>
          </p:nvSpPr>
          <p:spPr>
            <a:xfrm>
              <a:off x="7757498" y="2857547"/>
              <a:ext cx="920329" cy="1071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Manages money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7757498" y="2988087"/>
              <a:ext cx="566021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'very well'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6784472" y="1561759"/>
              <a:ext cx="77636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Diligent saver</a:t>
              </a:r>
            </a:p>
          </p:txBody>
        </p:sp>
        <p:sp>
          <p:nvSpPr>
            <p:cNvPr id="59" name="tx22"/>
            <p:cNvSpPr/>
            <p:nvPr/>
          </p:nvSpPr>
          <p:spPr>
            <a:xfrm>
              <a:off x="4721450" y="1504823"/>
              <a:ext cx="932331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Closely monitors</a:t>
              </a:r>
            </a:p>
          </p:txBody>
        </p:sp>
        <p:sp>
          <p:nvSpPr>
            <p:cNvPr id="60" name="tx23"/>
            <p:cNvSpPr/>
            <p:nvPr/>
          </p:nvSpPr>
          <p:spPr>
            <a:xfrm>
              <a:off x="4628986" y="1638935"/>
              <a:ext cx="105561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retirement savings</a:t>
              </a:r>
            </a:p>
          </p:txBody>
        </p:sp>
        <p:sp>
          <p:nvSpPr>
            <p:cNvPr id="61" name="tx24"/>
            <p:cNvSpPr/>
            <p:nvPr/>
          </p:nvSpPr>
          <p:spPr>
            <a:xfrm>
              <a:off x="3734964" y="2876200"/>
              <a:ext cx="906801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Follows markets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3883452" y="2988087"/>
              <a:ext cx="75831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and economy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5042701" y="4206699"/>
              <a:ext cx="503996" cy="1071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Frequent</a:t>
              </a:r>
            </a:p>
          </p:txBody>
        </p:sp>
        <p:sp>
          <p:nvSpPr>
            <p:cNvPr id="62" name="tx27"/>
            <p:cNvSpPr/>
            <p:nvPr/>
          </p:nvSpPr>
          <p:spPr>
            <a:xfrm>
              <a:off x="4846317" y="4359464"/>
              <a:ext cx="765841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online banker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6707610" y="4225352"/>
              <a:ext cx="108381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Uses mobile device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6819371" y="4337239"/>
              <a:ext cx="63677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for banking</a:t>
              </a:r>
            </a:p>
          </p:txBody>
        </p:sp>
        <p:sp>
          <p:nvSpPr>
            <p:cNvPr id="30" name="rc30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1"/>
            <p:cNvSpPr/>
            <p:nvPr/>
          </p:nvSpPr>
          <p:spPr>
            <a:xfrm>
              <a:off x="6444194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2"/>
            <p:cNvSpPr/>
            <p:nvPr/>
          </p:nvSpPr>
          <p:spPr>
            <a:xfrm>
              <a:off x="672875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3"/>
            <p:cNvSpPr/>
            <p:nvPr/>
          </p:nvSpPr>
          <p:spPr>
            <a:xfrm>
              <a:off x="7053308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4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tx35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60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6457526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674875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7073307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140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33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Money Manager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Users Post / During COVID-19 i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Intenders During / Post COVID 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 interested in Grocery Delivery Post / During COVID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 Adult Gen Pop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Manages money 'very well'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Diligent saver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Closely monitors retirement savings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Follows markets and economy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Frequent online banker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Uses mobile device for banking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34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Sports Fan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Sports Fan index aims to identify the extent to which segments are interested in different types of sports.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41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2" name="rc5"/>
            <p:cNvSpPr/>
            <p:nvPr/>
          </p:nvSpPr>
          <p:spPr>
            <a:xfrm>
              <a:off x="1785398" y="3118104"/>
              <a:ext cx="54861" cy="484548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3" name="rc6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4" name="rc7"/>
            <p:cNvSpPr/>
            <p:nvPr/>
          </p:nvSpPr>
          <p:spPr>
            <a:xfrm>
              <a:off x="1911727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5" name="rc8"/>
            <p:cNvSpPr/>
            <p:nvPr/>
          </p:nvSpPr>
          <p:spPr>
            <a:xfrm>
              <a:off x="1983537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6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7" name="tx4"/>
            <p:cNvSpPr/>
            <p:nvPr/>
          </p:nvSpPr>
          <p:spPr>
            <a:xfrm>
              <a:off x="623019" y="3734069"/>
              <a:ext cx="184458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Grocery Delivery Users Post /</a:t>
              </a:r>
            </a:p>
          </p:txBody>
        </p:sp>
        <p:sp>
          <p:nvSpPr>
            <p:cNvPr id="48" name="tx5"/>
            <p:cNvSpPr/>
            <p:nvPr/>
          </p:nvSpPr>
          <p:spPr>
            <a:xfrm>
              <a:off x="1326782" y="3868181"/>
              <a:ext cx="1140824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During COVID-19 i</a:t>
              </a:r>
            </a:p>
          </p:txBody>
        </p:sp>
        <p:sp>
          <p:nvSpPr>
            <p:cNvPr id="49" name="tx6"/>
            <p:cNvSpPr/>
            <p:nvPr/>
          </p:nvSpPr>
          <p:spPr>
            <a:xfrm>
              <a:off x="767579" y="4034869"/>
              <a:ext cx="1700026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Grocery Delivery Intenders</a:t>
              </a:r>
            </a:p>
          </p:txBody>
        </p:sp>
        <p:sp>
          <p:nvSpPr>
            <p:cNvPr id="50" name="tx7"/>
            <p:cNvSpPr/>
            <p:nvPr/>
          </p:nvSpPr>
          <p:spPr>
            <a:xfrm>
              <a:off x="1208679" y="4168981"/>
              <a:ext cx="125892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During / Post COVID</a:t>
              </a:r>
            </a:p>
          </p:txBody>
        </p:sp>
        <p:sp>
          <p:nvSpPr>
            <p:cNvPr id="51" name="tx8"/>
            <p:cNvSpPr/>
            <p:nvPr/>
          </p:nvSpPr>
          <p:spPr>
            <a:xfrm>
              <a:off x="862443" y="4335668"/>
              <a:ext cx="1605162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Not interested in Grocery</a:t>
              </a:r>
            </a:p>
          </p:txBody>
        </p:sp>
        <p:sp>
          <p:nvSpPr>
            <p:cNvPr id="52" name="tx9"/>
            <p:cNvSpPr/>
            <p:nvPr/>
          </p:nvSpPr>
          <p:spPr>
            <a:xfrm>
              <a:off x="648167" y="4469780"/>
              <a:ext cx="1819438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Delivery Post / During COVID</a:t>
              </a:r>
            </a:p>
          </p:txBody>
        </p:sp>
        <p:sp>
          <p:nvSpPr>
            <p:cNvPr id="53" name="tx10"/>
            <p:cNvSpPr/>
            <p:nvPr/>
          </p:nvSpPr>
          <p:spPr>
            <a:xfrm>
              <a:off x="1356457" y="4637262"/>
              <a:ext cx="111114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BC2D30">
                      <a:alpha val="100000"/>
                    </a:srgbClr>
                  </a:solidFill>
                  <a:latin typeface="Arial"/>
                  <a:cs typeface="Arial"/>
                </a:rPr>
                <a:t>US Adult Gen Pop</a:t>
              </a:r>
            </a:p>
          </p:txBody>
        </p:sp>
        <p:sp>
          <p:nvSpPr>
            <p:cNvPr id="54" name="tx11"/>
            <p:cNvSpPr/>
            <p:nvPr/>
          </p:nvSpPr>
          <p:spPr>
            <a:xfrm>
              <a:off x="2688538" y="3826129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105</a:t>
              </a:r>
            </a:p>
          </p:txBody>
        </p:sp>
        <p:sp>
          <p:nvSpPr>
            <p:cNvPr id="55" name="tx12"/>
            <p:cNvSpPr/>
            <p:nvPr/>
          </p:nvSpPr>
          <p:spPr>
            <a:xfrm>
              <a:off x="2688538" y="4126928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102</a:t>
              </a:r>
            </a:p>
          </p:txBody>
        </p:sp>
        <p:sp>
          <p:nvSpPr>
            <p:cNvPr id="56" name="tx13"/>
            <p:cNvSpPr/>
            <p:nvPr/>
          </p:nvSpPr>
          <p:spPr>
            <a:xfrm>
              <a:off x="2759617" y="4427728"/>
              <a:ext cx="14215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97</a:t>
              </a:r>
            </a:p>
          </p:txBody>
        </p:sp>
        <p:sp>
          <p:nvSpPr>
            <p:cNvPr id="57" name="tx14"/>
            <p:cNvSpPr/>
            <p:nvPr/>
          </p:nvSpPr>
          <p:spPr>
            <a:xfrm>
              <a:off x="2688538" y="4661471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58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161054" y="1953559"/>
              <a:ext cx="2077155" cy="2073056"/>
            </a:xfrm>
            <a:custGeom>
              <a:avLst/>
              <a:gdLst/>
              <a:ahLst/>
              <a:cxnLst/>
              <a:rect l="0" t="0" r="0" b="0"/>
              <a:pathLst>
                <a:path w="2077155" h="2073056">
                  <a:moveTo>
                    <a:pt x="2077155" y="1036528"/>
                  </a:moveTo>
                  <a:lnTo>
                    <a:pt x="2068966" y="906360"/>
                  </a:lnTo>
                  <a:lnTo>
                    <a:pt x="2044526" y="778244"/>
                  </a:lnTo>
                  <a:lnTo>
                    <a:pt x="2004222" y="654202"/>
                  </a:lnTo>
                  <a:lnTo>
                    <a:pt x="1948690" y="536189"/>
                  </a:lnTo>
                  <a:lnTo>
                    <a:pt x="1878804" y="426067"/>
                  </a:lnTo>
                  <a:lnTo>
                    <a:pt x="1795668" y="325572"/>
                  </a:lnTo>
                  <a:lnTo>
                    <a:pt x="1700592" y="236290"/>
                  </a:lnTo>
                  <a:lnTo>
                    <a:pt x="1595075" y="159628"/>
                  </a:lnTo>
                  <a:lnTo>
                    <a:pt x="1480782" y="96795"/>
                  </a:lnTo>
                  <a:lnTo>
                    <a:pt x="1359515" y="48782"/>
                  </a:lnTo>
                  <a:lnTo>
                    <a:pt x="1233187" y="16346"/>
                  </a:lnTo>
                  <a:lnTo>
                    <a:pt x="1103790" y="0"/>
                  </a:lnTo>
                  <a:lnTo>
                    <a:pt x="973364" y="0"/>
                  </a:lnTo>
                  <a:lnTo>
                    <a:pt x="843967" y="16346"/>
                  </a:lnTo>
                  <a:lnTo>
                    <a:pt x="717639" y="48782"/>
                  </a:lnTo>
                  <a:lnTo>
                    <a:pt x="596372" y="96795"/>
                  </a:lnTo>
                  <a:lnTo>
                    <a:pt x="482079" y="159628"/>
                  </a:lnTo>
                  <a:lnTo>
                    <a:pt x="376563" y="236290"/>
                  </a:lnTo>
                  <a:lnTo>
                    <a:pt x="281487" y="325572"/>
                  </a:lnTo>
                  <a:lnTo>
                    <a:pt x="198350" y="426067"/>
                  </a:lnTo>
                  <a:lnTo>
                    <a:pt x="128465" y="536189"/>
                  </a:lnTo>
                  <a:lnTo>
                    <a:pt x="72932" y="654202"/>
                  </a:lnTo>
                  <a:lnTo>
                    <a:pt x="32628" y="778244"/>
                  </a:lnTo>
                  <a:lnTo>
                    <a:pt x="8189" y="906360"/>
                  </a:lnTo>
                  <a:lnTo>
                    <a:pt x="0" y="1036528"/>
                  </a:lnTo>
                  <a:lnTo>
                    <a:pt x="8189" y="1166696"/>
                  </a:lnTo>
                  <a:lnTo>
                    <a:pt x="32628" y="1294812"/>
                  </a:lnTo>
                  <a:lnTo>
                    <a:pt x="72932" y="1418854"/>
                  </a:lnTo>
                  <a:lnTo>
                    <a:pt x="128465" y="1536867"/>
                  </a:lnTo>
                  <a:lnTo>
                    <a:pt x="198350" y="1646989"/>
                  </a:lnTo>
                  <a:lnTo>
                    <a:pt x="281487" y="1747483"/>
                  </a:lnTo>
                  <a:lnTo>
                    <a:pt x="376563" y="1836766"/>
                  </a:lnTo>
                  <a:lnTo>
                    <a:pt x="482079" y="1913428"/>
                  </a:lnTo>
                  <a:lnTo>
                    <a:pt x="596372" y="1976261"/>
                  </a:lnTo>
                  <a:lnTo>
                    <a:pt x="717639" y="2024274"/>
                  </a:lnTo>
                  <a:lnTo>
                    <a:pt x="843967" y="2056710"/>
                  </a:lnTo>
                  <a:lnTo>
                    <a:pt x="973364" y="2073056"/>
                  </a:lnTo>
                  <a:lnTo>
                    <a:pt x="1103790" y="2073056"/>
                  </a:lnTo>
                  <a:lnTo>
                    <a:pt x="1233187" y="2056710"/>
                  </a:lnTo>
                  <a:lnTo>
                    <a:pt x="1359515" y="2024274"/>
                  </a:lnTo>
                  <a:lnTo>
                    <a:pt x="1480782" y="1976261"/>
                  </a:lnTo>
                  <a:lnTo>
                    <a:pt x="1595075" y="1913428"/>
                  </a:lnTo>
                  <a:lnTo>
                    <a:pt x="1700592" y="1836766"/>
                  </a:lnTo>
                  <a:lnTo>
                    <a:pt x="1795668" y="1747483"/>
                  </a:lnTo>
                  <a:lnTo>
                    <a:pt x="1878804" y="1646989"/>
                  </a:lnTo>
                  <a:lnTo>
                    <a:pt x="1948690" y="1536867"/>
                  </a:lnTo>
                  <a:lnTo>
                    <a:pt x="2004222" y="1418854"/>
                  </a:lnTo>
                  <a:lnTo>
                    <a:pt x="2044526" y="1294812"/>
                  </a:lnTo>
                  <a:lnTo>
                    <a:pt x="2068966" y="1166696"/>
                  </a:lnTo>
                  <a:lnTo>
                    <a:pt x="2077155" y="1036528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" name="pl6"/>
            <p:cNvSpPr/>
            <p:nvPr/>
          </p:nvSpPr>
          <p:spPr>
            <a:xfrm>
              <a:off x="5420698" y="2212691"/>
              <a:ext cx="1557866" cy="1554792"/>
            </a:xfrm>
            <a:custGeom>
              <a:avLst/>
              <a:gdLst/>
              <a:ahLst/>
              <a:cxnLst/>
              <a:rect l="0" t="0" r="0" b="0"/>
              <a:pathLst>
                <a:path w="1557866" h="1554792">
                  <a:moveTo>
                    <a:pt x="1557866" y="777396"/>
                  </a:moveTo>
                  <a:lnTo>
                    <a:pt x="1551724" y="679770"/>
                  </a:lnTo>
                  <a:lnTo>
                    <a:pt x="1533395" y="583683"/>
                  </a:lnTo>
                  <a:lnTo>
                    <a:pt x="1503167" y="490651"/>
                  </a:lnTo>
                  <a:lnTo>
                    <a:pt x="1461517" y="402142"/>
                  </a:lnTo>
                  <a:lnTo>
                    <a:pt x="1409103" y="319550"/>
                  </a:lnTo>
                  <a:lnTo>
                    <a:pt x="1346751" y="244179"/>
                  </a:lnTo>
                  <a:lnTo>
                    <a:pt x="1275444" y="177217"/>
                  </a:lnTo>
                  <a:lnTo>
                    <a:pt x="1196306" y="119721"/>
                  </a:lnTo>
                  <a:lnTo>
                    <a:pt x="1110587" y="72596"/>
                  </a:lnTo>
                  <a:lnTo>
                    <a:pt x="1019636" y="36586"/>
                  </a:lnTo>
                  <a:lnTo>
                    <a:pt x="924890" y="12260"/>
                  </a:lnTo>
                  <a:lnTo>
                    <a:pt x="827842" y="0"/>
                  </a:lnTo>
                  <a:lnTo>
                    <a:pt x="730023" y="0"/>
                  </a:lnTo>
                  <a:lnTo>
                    <a:pt x="632975" y="12260"/>
                  </a:lnTo>
                  <a:lnTo>
                    <a:pt x="538229" y="36586"/>
                  </a:lnTo>
                  <a:lnTo>
                    <a:pt x="447279" y="72596"/>
                  </a:lnTo>
                  <a:lnTo>
                    <a:pt x="361559" y="119721"/>
                  </a:lnTo>
                  <a:lnTo>
                    <a:pt x="282422" y="177217"/>
                  </a:lnTo>
                  <a:lnTo>
                    <a:pt x="211115" y="244179"/>
                  </a:lnTo>
                  <a:lnTo>
                    <a:pt x="148763" y="319550"/>
                  </a:lnTo>
                  <a:lnTo>
                    <a:pt x="96348" y="402142"/>
                  </a:lnTo>
                  <a:lnTo>
                    <a:pt x="54699" y="490651"/>
                  </a:lnTo>
                  <a:lnTo>
                    <a:pt x="24471" y="583683"/>
                  </a:lnTo>
                  <a:lnTo>
                    <a:pt x="6142" y="679770"/>
                  </a:lnTo>
                  <a:lnTo>
                    <a:pt x="0" y="777396"/>
                  </a:lnTo>
                  <a:lnTo>
                    <a:pt x="6142" y="875022"/>
                  </a:lnTo>
                  <a:lnTo>
                    <a:pt x="24471" y="971109"/>
                  </a:lnTo>
                  <a:lnTo>
                    <a:pt x="54699" y="1064140"/>
                  </a:lnTo>
                  <a:lnTo>
                    <a:pt x="96348" y="1152650"/>
                  </a:lnTo>
                  <a:lnTo>
                    <a:pt x="148763" y="1235241"/>
                  </a:lnTo>
                  <a:lnTo>
                    <a:pt x="211115" y="1310612"/>
                  </a:lnTo>
                  <a:lnTo>
                    <a:pt x="282422" y="1377574"/>
                  </a:lnTo>
                  <a:lnTo>
                    <a:pt x="361559" y="1435071"/>
                  </a:lnTo>
                  <a:lnTo>
                    <a:pt x="447279" y="1482196"/>
                  </a:lnTo>
                  <a:lnTo>
                    <a:pt x="538229" y="1518205"/>
                  </a:lnTo>
                  <a:lnTo>
                    <a:pt x="632975" y="1542532"/>
                  </a:lnTo>
                  <a:lnTo>
                    <a:pt x="730023" y="1554792"/>
                  </a:lnTo>
                  <a:lnTo>
                    <a:pt x="827842" y="1554792"/>
                  </a:lnTo>
                  <a:lnTo>
                    <a:pt x="924890" y="1542532"/>
                  </a:lnTo>
                  <a:lnTo>
                    <a:pt x="1019636" y="1518205"/>
                  </a:lnTo>
                  <a:lnTo>
                    <a:pt x="1110587" y="1482196"/>
                  </a:lnTo>
                  <a:lnTo>
                    <a:pt x="1196306" y="1435071"/>
                  </a:lnTo>
                  <a:lnTo>
                    <a:pt x="1275444" y="1377574"/>
                  </a:lnTo>
                  <a:lnTo>
                    <a:pt x="1346751" y="1310612"/>
                  </a:lnTo>
                  <a:lnTo>
                    <a:pt x="1409103" y="1235241"/>
                  </a:lnTo>
                  <a:lnTo>
                    <a:pt x="1461517" y="1152650"/>
                  </a:lnTo>
                  <a:lnTo>
                    <a:pt x="1503167" y="1064140"/>
                  </a:lnTo>
                  <a:lnTo>
                    <a:pt x="1533395" y="971109"/>
                  </a:lnTo>
                  <a:lnTo>
                    <a:pt x="1551724" y="875022"/>
                  </a:lnTo>
                  <a:lnTo>
                    <a:pt x="1557866" y="777396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680343" y="2471823"/>
              <a:ext cx="1038577" cy="1036528"/>
            </a:xfrm>
            <a:custGeom>
              <a:avLst/>
              <a:gdLst/>
              <a:ahLst/>
              <a:cxnLst/>
              <a:rect l="0" t="0" r="0" b="0"/>
              <a:pathLst>
                <a:path w="1038577" h="1036528">
                  <a:moveTo>
                    <a:pt x="1038577" y="518264"/>
                  </a:moveTo>
                  <a:lnTo>
                    <a:pt x="1034483" y="453180"/>
                  </a:lnTo>
                  <a:lnTo>
                    <a:pt x="1022263" y="389122"/>
                  </a:lnTo>
                  <a:lnTo>
                    <a:pt x="1002111" y="327101"/>
                  </a:lnTo>
                  <a:lnTo>
                    <a:pt x="974345" y="268094"/>
                  </a:lnTo>
                  <a:lnTo>
                    <a:pt x="939402" y="213033"/>
                  </a:lnTo>
                  <a:lnTo>
                    <a:pt x="897834" y="162786"/>
                  </a:lnTo>
                  <a:lnTo>
                    <a:pt x="850296" y="118145"/>
                  </a:lnTo>
                  <a:lnTo>
                    <a:pt x="797537" y="79814"/>
                  </a:lnTo>
                  <a:lnTo>
                    <a:pt x="740391" y="48397"/>
                  </a:lnTo>
                  <a:lnTo>
                    <a:pt x="679757" y="24391"/>
                  </a:lnTo>
                  <a:lnTo>
                    <a:pt x="616593" y="8173"/>
                  </a:lnTo>
                  <a:lnTo>
                    <a:pt x="551895" y="0"/>
                  </a:lnTo>
                  <a:lnTo>
                    <a:pt x="486682" y="0"/>
                  </a:lnTo>
                  <a:lnTo>
                    <a:pt x="421983" y="8173"/>
                  </a:lnTo>
                  <a:lnTo>
                    <a:pt x="358819" y="24391"/>
                  </a:lnTo>
                  <a:lnTo>
                    <a:pt x="298186" y="48397"/>
                  </a:lnTo>
                  <a:lnTo>
                    <a:pt x="241039" y="79814"/>
                  </a:lnTo>
                  <a:lnTo>
                    <a:pt x="188281" y="118145"/>
                  </a:lnTo>
                  <a:lnTo>
                    <a:pt x="140743" y="162786"/>
                  </a:lnTo>
                  <a:lnTo>
                    <a:pt x="99175" y="213033"/>
                  </a:lnTo>
                  <a:lnTo>
                    <a:pt x="64232" y="268094"/>
                  </a:lnTo>
                  <a:lnTo>
                    <a:pt x="36466" y="327101"/>
                  </a:lnTo>
                  <a:lnTo>
                    <a:pt x="16314" y="389122"/>
                  </a:lnTo>
                  <a:lnTo>
                    <a:pt x="4094" y="453180"/>
                  </a:lnTo>
                  <a:lnTo>
                    <a:pt x="0" y="518264"/>
                  </a:lnTo>
                  <a:lnTo>
                    <a:pt x="4094" y="583348"/>
                  </a:lnTo>
                  <a:lnTo>
                    <a:pt x="16314" y="647406"/>
                  </a:lnTo>
                  <a:lnTo>
                    <a:pt x="36466" y="709427"/>
                  </a:lnTo>
                  <a:lnTo>
                    <a:pt x="64232" y="768433"/>
                  </a:lnTo>
                  <a:lnTo>
                    <a:pt x="99175" y="823494"/>
                  </a:lnTo>
                  <a:lnTo>
                    <a:pt x="140743" y="873741"/>
                  </a:lnTo>
                  <a:lnTo>
                    <a:pt x="188281" y="918383"/>
                  </a:lnTo>
                  <a:lnTo>
                    <a:pt x="241039" y="956714"/>
                  </a:lnTo>
                  <a:lnTo>
                    <a:pt x="298186" y="988130"/>
                  </a:lnTo>
                  <a:lnTo>
                    <a:pt x="358819" y="1012137"/>
                  </a:lnTo>
                  <a:lnTo>
                    <a:pt x="421983" y="1028355"/>
                  </a:lnTo>
                  <a:lnTo>
                    <a:pt x="486682" y="1036528"/>
                  </a:lnTo>
                  <a:lnTo>
                    <a:pt x="551895" y="1036528"/>
                  </a:lnTo>
                  <a:lnTo>
                    <a:pt x="616593" y="1028355"/>
                  </a:lnTo>
                  <a:lnTo>
                    <a:pt x="679757" y="1012137"/>
                  </a:lnTo>
                  <a:lnTo>
                    <a:pt x="740391" y="988130"/>
                  </a:lnTo>
                  <a:lnTo>
                    <a:pt x="797537" y="956714"/>
                  </a:lnTo>
                  <a:lnTo>
                    <a:pt x="850296" y="918383"/>
                  </a:lnTo>
                  <a:lnTo>
                    <a:pt x="897834" y="873741"/>
                  </a:lnTo>
                  <a:lnTo>
                    <a:pt x="939402" y="823494"/>
                  </a:lnTo>
                  <a:lnTo>
                    <a:pt x="974345" y="768433"/>
                  </a:lnTo>
                  <a:lnTo>
                    <a:pt x="1002111" y="709427"/>
                  </a:lnTo>
                  <a:lnTo>
                    <a:pt x="1022263" y="647406"/>
                  </a:lnTo>
                  <a:lnTo>
                    <a:pt x="1034483" y="583348"/>
                  </a:lnTo>
                  <a:lnTo>
                    <a:pt x="1038577" y="518264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5939987" y="2730955"/>
              <a:ext cx="519288" cy="518264"/>
            </a:xfrm>
            <a:custGeom>
              <a:avLst/>
              <a:gdLst/>
              <a:ahLst/>
              <a:cxnLst/>
              <a:rect l="0" t="0" r="0" b="0"/>
              <a:pathLst>
                <a:path w="519288" h="518264">
                  <a:moveTo>
                    <a:pt x="519288" y="259132"/>
                  </a:moveTo>
                  <a:lnTo>
                    <a:pt x="517241" y="226590"/>
                  </a:lnTo>
                  <a:lnTo>
                    <a:pt x="511131" y="194561"/>
                  </a:lnTo>
                  <a:lnTo>
                    <a:pt x="501055" y="163550"/>
                  </a:lnTo>
                  <a:lnTo>
                    <a:pt x="487172" y="134047"/>
                  </a:lnTo>
                  <a:lnTo>
                    <a:pt x="469701" y="106516"/>
                  </a:lnTo>
                  <a:lnTo>
                    <a:pt x="448917" y="81393"/>
                  </a:lnTo>
                  <a:lnTo>
                    <a:pt x="425148" y="59072"/>
                  </a:lnTo>
                  <a:lnTo>
                    <a:pt x="398768" y="39907"/>
                  </a:lnTo>
                  <a:lnTo>
                    <a:pt x="370195" y="24198"/>
                  </a:lnTo>
                  <a:lnTo>
                    <a:pt x="339878" y="12195"/>
                  </a:lnTo>
                  <a:lnTo>
                    <a:pt x="308296" y="4086"/>
                  </a:lnTo>
                  <a:lnTo>
                    <a:pt x="275947" y="0"/>
                  </a:lnTo>
                  <a:lnTo>
                    <a:pt x="243341" y="0"/>
                  </a:lnTo>
                  <a:lnTo>
                    <a:pt x="210991" y="4086"/>
                  </a:lnTo>
                  <a:lnTo>
                    <a:pt x="179409" y="12195"/>
                  </a:lnTo>
                  <a:lnTo>
                    <a:pt x="149093" y="24198"/>
                  </a:lnTo>
                  <a:lnTo>
                    <a:pt x="120519" y="39907"/>
                  </a:lnTo>
                  <a:lnTo>
                    <a:pt x="94140" y="59072"/>
                  </a:lnTo>
                  <a:lnTo>
                    <a:pt x="70371" y="81393"/>
                  </a:lnTo>
                  <a:lnTo>
                    <a:pt x="49587" y="106516"/>
                  </a:lnTo>
                  <a:lnTo>
                    <a:pt x="32116" y="134047"/>
                  </a:lnTo>
                  <a:lnTo>
                    <a:pt x="18233" y="163550"/>
                  </a:lnTo>
                  <a:lnTo>
                    <a:pt x="8157" y="194561"/>
                  </a:lnTo>
                  <a:lnTo>
                    <a:pt x="2047" y="226590"/>
                  </a:lnTo>
                  <a:lnTo>
                    <a:pt x="0" y="259132"/>
                  </a:lnTo>
                  <a:lnTo>
                    <a:pt x="2047" y="291674"/>
                  </a:lnTo>
                  <a:lnTo>
                    <a:pt x="8157" y="323703"/>
                  </a:lnTo>
                  <a:lnTo>
                    <a:pt x="18233" y="354713"/>
                  </a:lnTo>
                  <a:lnTo>
                    <a:pt x="32116" y="384216"/>
                  </a:lnTo>
                  <a:lnTo>
                    <a:pt x="49587" y="411747"/>
                  </a:lnTo>
                  <a:lnTo>
                    <a:pt x="70371" y="436870"/>
                  </a:lnTo>
                  <a:lnTo>
                    <a:pt x="94140" y="459191"/>
                  </a:lnTo>
                  <a:lnTo>
                    <a:pt x="120519" y="478357"/>
                  </a:lnTo>
                  <a:lnTo>
                    <a:pt x="149093" y="494065"/>
                  </a:lnTo>
                  <a:lnTo>
                    <a:pt x="179409" y="506068"/>
                  </a:lnTo>
                  <a:lnTo>
                    <a:pt x="210991" y="514177"/>
                  </a:lnTo>
                  <a:lnTo>
                    <a:pt x="243341" y="518264"/>
                  </a:lnTo>
                  <a:lnTo>
                    <a:pt x="275947" y="518264"/>
                  </a:lnTo>
                  <a:lnTo>
                    <a:pt x="308296" y="514177"/>
                  </a:lnTo>
                  <a:lnTo>
                    <a:pt x="339878" y="506068"/>
                  </a:lnTo>
                  <a:lnTo>
                    <a:pt x="370195" y="494065"/>
                  </a:lnTo>
                  <a:lnTo>
                    <a:pt x="398768" y="478357"/>
                  </a:lnTo>
                  <a:lnTo>
                    <a:pt x="425148" y="459191"/>
                  </a:lnTo>
                  <a:lnTo>
                    <a:pt x="448917" y="436870"/>
                  </a:lnTo>
                  <a:lnTo>
                    <a:pt x="469701" y="411747"/>
                  </a:lnTo>
                  <a:lnTo>
                    <a:pt x="487172" y="384216"/>
                  </a:lnTo>
                  <a:lnTo>
                    <a:pt x="501055" y="354713"/>
                  </a:lnTo>
                  <a:lnTo>
                    <a:pt x="511131" y="323703"/>
                  </a:lnTo>
                  <a:lnTo>
                    <a:pt x="517241" y="291674"/>
                  </a:lnTo>
                  <a:lnTo>
                    <a:pt x="519288" y="259132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698820" y="1899661"/>
              <a:ext cx="1144589" cy="1897697"/>
            </a:xfrm>
            <a:custGeom>
              <a:avLst/>
              <a:gdLst/>
              <a:ahLst/>
              <a:cxnLst/>
              <a:rect l="0" t="0" r="0" b="0"/>
              <a:pathLst>
                <a:path w="1144589" h="1897697">
                  <a:moveTo>
                    <a:pt x="887289" y="1090426"/>
                  </a:moveTo>
                  <a:lnTo>
                    <a:pt x="857892" y="642660"/>
                  </a:lnTo>
                  <a:lnTo>
                    <a:pt x="251928" y="0"/>
                  </a:lnTo>
                  <a:lnTo>
                    <a:pt x="0" y="849248"/>
                  </a:lnTo>
                  <a:lnTo>
                    <a:pt x="163362" y="1252932"/>
                  </a:lnTo>
                  <a:lnTo>
                    <a:pt x="397683" y="1542257"/>
                  </a:lnTo>
                  <a:lnTo>
                    <a:pt x="1144589" y="1897697"/>
                  </a:lnTo>
                  <a:lnTo>
                    <a:pt x="887289" y="1090426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5593203" y="2575737"/>
              <a:ext cx="1125717" cy="1301682"/>
            </a:xfrm>
            <a:custGeom>
              <a:avLst/>
              <a:gdLst/>
              <a:ahLst/>
              <a:cxnLst/>
              <a:rect l="0" t="0" r="0" b="0"/>
              <a:pathLst>
                <a:path w="1125717" h="1301682">
                  <a:moveTo>
                    <a:pt x="1125717" y="414350"/>
                  </a:moveTo>
                  <a:lnTo>
                    <a:pt x="936862" y="0"/>
                  </a:lnTo>
                  <a:lnTo>
                    <a:pt x="530381" y="81164"/>
                  </a:lnTo>
                  <a:lnTo>
                    <a:pt x="56195" y="149371"/>
                  </a:lnTo>
                  <a:lnTo>
                    <a:pt x="0" y="706390"/>
                  </a:lnTo>
                  <a:lnTo>
                    <a:pt x="403901" y="1301682"/>
                  </a:lnTo>
                  <a:lnTo>
                    <a:pt x="873728" y="749533"/>
                  </a:lnTo>
                  <a:lnTo>
                    <a:pt x="1125717" y="414350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5691014" y="2617506"/>
              <a:ext cx="1081030" cy="838022"/>
            </a:xfrm>
            <a:custGeom>
              <a:avLst/>
              <a:gdLst/>
              <a:ahLst/>
              <a:cxnLst/>
              <a:rect l="0" t="0" r="0" b="0"/>
              <a:pathLst>
                <a:path w="1081030" h="838022">
                  <a:moveTo>
                    <a:pt x="1081030" y="372581"/>
                  </a:moveTo>
                  <a:lnTo>
                    <a:pt x="805741" y="0"/>
                  </a:lnTo>
                  <a:lnTo>
                    <a:pt x="432570" y="39395"/>
                  </a:lnTo>
                  <a:lnTo>
                    <a:pt x="57228" y="155203"/>
                  </a:lnTo>
                  <a:lnTo>
                    <a:pt x="0" y="617518"/>
                  </a:lnTo>
                  <a:lnTo>
                    <a:pt x="402383" y="838022"/>
                  </a:lnTo>
                  <a:lnTo>
                    <a:pt x="644149" y="542533"/>
                  </a:lnTo>
                  <a:lnTo>
                    <a:pt x="1081030" y="372581"/>
                  </a:lnTo>
                </a:path>
              </a:pathLst>
            </a:custGeom>
            <a:ln w="28575" cap="rnd">
              <a:solidFill>
                <a:srgbClr val="5D964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5731768" y="2483818"/>
              <a:ext cx="987152" cy="1012538"/>
            </a:xfrm>
            <a:custGeom>
              <a:avLst/>
              <a:gdLst/>
              <a:ahLst/>
              <a:cxnLst/>
              <a:rect l="0" t="0" r="0" b="0"/>
              <a:pathLst>
                <a:path w="987152" h="1012538">
                  <a:moveTo>
                    <a:pt x="987152" y="506269"/>
                  </a:moveTo>
                  <a:lnTo>
                    <a:pt x="791634" y="100272"/>
                  </a:lnTo>
                  <a:lnTo>
                    <a:pt x="352310" y="0"/>
                  </a:lnTo>
                  <a:lnTo>
                    <a:pt x="0" y="280958"/>
                  </a:lnTo>
                  <a:lnTo>
                    <a:pt x="0" y="731580"/>
                  </a:lnTo>
                  <a:lnTo>
                    <a:pt x="352310" y="1012538"/>
                  </a:lnTo>
                  <a:lnTo>
                    <a:pt x="791634" y="912265"/>
                  </a:lnTo>
                  <a:lnTo>
                    <a:pt x="987152" y="506269"/>
                  </a:lnTo>
                </a:path>
              </a:pathLst>
            </a:custGeom>
            <a:ln w="28575" cap="rnd">
              <a:solidFill>
                <a:srgbClr val="BC2D3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6199632" y="1975096"/>
              <a:ext cx="809428" cy="1014991"/>
            </a:xfrm>
            <a:custGeom>
              <a:avLst/>
              <a:gdLst/>
              <a:ahLst/>
              <a:cxnLst/>
              <a:rect l="0" t="0" r="0" b="0"/>
              <a:pathLst>
                <a:path w="809428" h="1014991">
                  <a:moveTo>
                    <a:pt x="0" y="1014991"/>
                  </a:moveTo>
                  <a:lnTo>
                    <a:pt x="80942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5910750" y="1724414"/>
              <a:ext cx="288881" cy="1265673"/>
            </a:xfrm>
            <a:custGeom>
              <a:avLst/>
              <a:gdLst/>
              <a:ahLst/>
              <a:cxnLst/>
              <a:rect l="0" t="0" r="0" b="0"/>
              <a:pathLst>
                <a:path w="288881" h="1265673">
                  <a:moveTo>
                    <a:pt x="288881" y="126567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5029974" y="2426810"/>
              <a:ext cx="1169657" cy="563277"/>
            </a:xfrm>
            <a:custGeom>
              <a:avLst/>
              <a:gdLst/>
              <a:ahLst/>
              <a:cxnLst/>
              <a:rect l="0" t="0" r="0" b="0"/>
              <a:pathLst>
                <a:path w="1169657" h="563277">
                  <a:moveTo>
                    <a:pt x="1169657" y="563277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8"/>
            <p:cNvSpPr/>
            <p:nvPr/>
          </p:nvSpPr>
          <p:spPr>
            <a:xfrm>
              <a:off x="5029974" y="2990088"/>
              <a:ext cx="1169657" cy="563277"/>
            </a:xfrm>
            <a:custGeom>
              <a:avLst/>
              <a:gdLst/>
              <a:ahLst/>
              <a:cxnLst/>
              <a:rect l="0" t="0" r="0" b="0"/>
              <a:pathLst>
                <a:path w="1169657" h="563277">
                  <a:moveTo>
                    <a:pt x="1169657" y="0"/>
                  </a:moveTo>
                  <a:lnTo>
                    <a:pt x="0" y="563277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19"/>
            <p:cNvSpPr/>
            <p:nvPr/>
          </p:nvSpPr>
          <p:spPr>
            <a:xfrm>
              <a:off x="5910750" y="2990088"/>
              <a:ext cx="288881" cy="1265673"/>
            </a:xfrm>
            <a:custGeom>
              <a:avLst/>
              <a:gdLst/>
              <a:ahLst/>
              <a:cxnLst/>
              <a:rect l="0" t="0" r="0" b="0"/>
              <a:pathLst>
                <a:path w="288881" h="1265673">
                  <a:moveTo>
                    <a:pt x="288881" y="0"/>
                  </a:moveTo>
                  <a:lnTo>
                    <a:pt x="0" y="126567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pl20"/>
            <p:cNvSpPr/>
            <p:nvPr/>
          </p:nvSpPr>
          <p:spPr>
            <a:xfrm>
              <a:off x="6199632" y="2990088"/>
              <a:ext cx="809428" cy="1014991"/>
            </a:xfrm>
            <a:custGeom>
              <a:avLst/>
              <a:gdLst/>
              <a:ahLst/>
              <a:cxnLst/>
              <a:rect l="0" t="0" r="0" b="0"/>
              <a:pathLst>
                <a:path w="809428" h="1014991">
                  <a:moveTo>
                    <a:pt x="0" y="0"/>
                  </a:moveTo>
                  <a:lnTo>
                    <a:pt x="809428" y="1014991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tx21"/>
            <p:cNvSpPr/>
            <p:nvPr/>
          </p:nvSpPr>
          <p:spPr>
            <a:xfrm>
              <a:off x="7757498" y="2944248"/>
              <a:ext cx="42418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NFL fan</a:t>
              </a:r>
            </a:p>
          </p:txBody>
        </p:sp>
        <p:sp>
          <p:nvSpPr>
            <p:cNvPr id="60" name="tx22"/>
            <p:cNvSpPr/>
            <p:nvPr/>
          </p:nvSpPr>
          <p:spPr>
            <a:xfrm>
              <a:off x="7086345" y="1726259"/>
              <a:ext cx="449391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MLB fan</a:t>
              </a:r>
            </a:p>
          </p:txBody>
        </p:sp>
        <p:sp>
          <p:nvSpPr>
            <p:cNvPr id="61" name="tx23"/>
            <p:cNvSpPr/>
            <p:nvPr/>
          </p:nvSpPr>
          <p:spPr>
            <a:xfrm>
              <a:off x="5581613" y="1425441"/>
              <a:ext cx="443935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NHL fan</a:t>
              </a:r>
            </a:p>
          </p:txBody>
        </p:sp>
        <p:sp>
          <p:nvSpPr>
            <p:cNvPr id="62" name="tx24"/>
            <p:cNvSpPr/>
            <p:nvPr/>
          </p:nvSpPr>
          <p:spPr>
            <a:xfrm>
              <a:off x="4367607" y="2268315"/>
              <a:ext cx="450754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NBA fan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3859478" y="3620181"/>
              <a:ext cx="985354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NCAA football fan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5155933" y="4463056"/>
              <a:ext cx="114033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NCAA basketball fan</a:t>
              </a:r>
            </a:p>
          </p:txBody>
        </p:sp>
        <p:sp>
          <p:nvSpPr>
            <p:cNvPr id="63" name="tx27"/>
            <p:cNvSpPr/>
            <p:nvPr/>
          </p:nvSpPr>
          <p:spPr>
            <a:xfrm>
              <a:off x="6984400" y="4071964"/>
              <a:ext cx="99091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Regularly attends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7006808" y="4206076"/>
              <a:ext cx="87188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sporting events</a:t>
              </a:r>
            </a:p>
          </p:txBody>
        </p:sp>
        <p:sp>
          <p:nvSpPr>
            <p:cNvPr id="29" name="rc29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0" name="rc30"/>
            <p:cNvSpPr/>
            <p:nvPr/>
          </p:nvSpPr>
          <p:spPr>
            <a:xfrm>
              <a:off x="6379283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1"/>
            <p:cNvSpPr/>
            <p:nvPr/>
          </p:nvSpPr>
          <p:spPr>
            <a:xfrm>
              <a:off x="6598931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2"/>
            <p:cNvSpPr/>
            <p:nvPr/>
          </p:nvSpPr>
          <p:spPr>
            <a:xfrm>
              <a:off x="6858575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3"/>
            <p:cNvSpPr/>
            <p:nvPr/>
          </p:nvSpPr>
          <p:spPr>
            <a:xfrm>
              <a:off x="7118219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4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tx35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6392615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90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6618929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6878573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7138218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130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35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Sports Fan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Users Post / During COVID-19 i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Intenders During / Post COVID 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 interested in Grocery Delivery Post / During COVID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 Adult Gen Pop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NFL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MLB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NHL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NBA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NCAA football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NCAA basketball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Regularly attends sporting events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36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Environmental Consciousness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Environmental Consciousness index aims to identify the extent to which segments alter their lifestyle for the environment, and measures overall concern about environmental issues.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42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3" name="rc5"/>
            <p:cNvSpPr/>
            <p:nvPr/>
          </p:nvSpPr>
          <p:spPr>
            <a:xfrm>
              <a:off x="1657262" y="3118104"/>
              <a:ext cx="54861" cy="484548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4" name="rc6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5" name="rc7"/>
            <p:cNvSpPr/>
            <p:nvPr/>
          </p:nvSpPr>
          <p:spPr>
            <a:xfrm>
              <a:off x="2122865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6" name="rc8"/>
            <p:cNvSpPr/>
            <p:nvPr/>
          </p:nvSpPr>
          <p:spPr>
            <a:xfrm>
              <a:off x="2234490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7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8" name="tx4"/>
            <p:cNvSpPr/>
            <p:nvPr/>
          </p:nvSpPr>
          <p:spPr>
            <a:xfrm>
              <a:off x="623019" y="3734069"/>
              <a:ext cx="184458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Grocery Delivery Users Post /</a:t>
              </a:r>
            </a:p>
          </p:txBody>
        </p:sp>
        <p:sp>
          <p:nvSpPr>
            <p:cNvPr id="49" name="tx5"/>
            <p:cNvSpPr/>
            <p:nvPr/>
          </p:nvSpPr>
          <p:spPr>
            <a:xfrm>
              <a:off x="1326782" y="3868181"/>
              <a:ext cx="1140824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During COVID-19 i</a:t>
              </a:r>
            </a:p>
          </p:txBody>
        </p:sp>
        <p:sp>
          <p:nvSpPr>
            <p:cNvPr id="50" name="tx6"/>
            <p:cNvSpPr/>
            <p:nvPr/>
          </p:nvSpPr>
          <p:spPr>
            <a:xfrm>
              <a:off x="767579" y="4034869"/>
              <a:ext cx="1700026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Grocery Delivery Intenders</a:t>
              </a:r>
            </a:p>
          </p:txBody>
        </p:sp>
        <p:sp>
          <p:nvSpPr>
            <p:cNvPr id="51" name="tx7"/>
            <p:cNvSpPr/>
            <p:nvPr/>
          </p:nvSpPr>
          <p:spPr>
            <a:xfrm>
              <a:off x="1208679" y="4168981"/>
              <a:ext cx="125892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During / Post COVID</a:t>
              </a:r>
            </a:p>
          </p:txBody>
        </p:sp>
        <p:sp>
          <p:nvSpPr>
            <p:cNvPr id="52" name="tx8"/>
            <p:cNvSpPr/>
            <p:nvPr/>
          </p:nvSpPr>
          <p:spPr>
            <a:xfrm>
              <a:off x="862443" y="4335668"/>
              <a:ext cx="1605162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Not interested in Grocery</a:t>
              </a:r>
            </a:p>
          </p:txBody>
        </p:sp>
        <p:sp>
          <p:nvSpPr>
            <p:cNvPr id="53" name="tx9"/>
            <p:cNvSpPr/>
            <p:nvPr/>
          </p:nvSpPr>
          <p:spPr>
            <a:xfrm>
              <a:off x="648167" y="4469780"/>
              <a:ext cx="1819438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Delivery Post / During COVID</a:t>
              </a:r>
            </a:p>
          </p:txBody>
        </p:sp>
        <p:sp>
          <p:nvSpPr>
            <p:cNvPr id="54" name="tx10"/>
            <p:cNvSpPr/>
            <p:nvPr/>
          </p:nvSpPr>
          <p:spPr>
            <a:xfrm>
              <a:off x="1356457" y="4637262"/>
              <a:ext cx="111114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BC2D30">
                      <a:alpha val="100000"/>
                    </a:srgbClr>
                  </a:solidFill>
                  <a:latin typeface="Arial"/>
                  <a:cs typeface="Arial"/>
                </a:rPr>
                <a:t>US Adult Gen Pop</a:t>
              </a:r>
            </a:p>
          </p:txBody>
        </p:sp>
        <p:sp>
          <p:nvSpPr>
            <p:cNvPr id="55" name="tx11"/>
            <p:cNvSpPr/>
            <p:nvPr/>
          </p:nvSpPr>
          <p:spPr>
            <a:xfrm>
              <a:off x="2688538" y="3829304"/>
              <a:ext cx="213239" cy="833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114</a:t>
              </a:r>
            </a:p>
          </p:txBody>
        </p:sp>
        <p:sp>
          <p:nvSpPr>
            <p:cNvPr id="56" name="tx12"/>
            <p:cNvSpPr/>
            <p:nvPr/>
          </p:nvSpPr>
          <p:spPr>
            <a:xfrm>
              <a:off x="2688538" y="4126928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</a:t>
              </a:r>
            </a:p>
          </p:txBody>
        </p:sp>
        <p:sp>
          <p:nvSpPr>
            <p:cNvPr id="57" name="tx13"/>
            <p:cNvSpPr/>
            <p:nvPr/>
          </p:nvSpPr>
          <p:spPr>
            <a:xfrm>
              <a:off x="2759617" y="4427728"/>
              <a:ext cx="14215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93</a:t>
              </a:r>
            </a:p>
          </p:txBody>
        </p:sp>
        <p:sp>
          <p:nvSpPr>
            <p:cNvPr id="58" name="tx14"/>
            <p:cNvSpPr/>
            <p:nvPr/>
          </p:nvSpPr>
          <p:spPr>
            <a:xfrm>
              <a:off x="2688538" y="4661471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59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225965" y="2018342"/>
              <a:ext cx="1947333" cy="1943490"/>
            </a:xfrm>
            <a:custGeom>
              <a:avLst/>
              <a:gdLst/>
              <a:ahLst/>
              <a:cxnLst/>
              <a:rect l="0" t="0" r="0" b="0"/>
              <a:pathLst>
                <a:path w="1947333" h="1943490">
                  <a:moveTo>
                    <a:pt x="1947333" y="971745"/>
                  </a:moveTo>
                  <a:lnTo>
                    <a:pt x="1939655" y="849712"/>
                  </a:lnTo>
                  <a:lnTo>
                    <a:pt x="1916743" y="729604"/>
                  </a:lnTo>
                  <a:lnTo>
                    <a:pt x="1878959" y="613314"/>
                  </a:lnTo>
                  <a:lnTo>
                    <a:pt x="1826897" y="502677"/>
                  </a:lnTo>
                  <a:lnTo>
                    <a:pt x="1761379" y="399438"/>
                  </a:lnTo>
                  <a:lnTo>
                    <a:pt x="1683439" y="305224"/>
                  </a:lnTo>
                  <a:lnTo>
                    <a:pt x="1594305" y="221522"/>
                  </a:lnTo>
                  <a:lnTo>
                    <a:pt x="1495383" y="149651"/>
                  </a:lnTo>
                  <a:lnTo>
                    <a:pt x="1388233" y="90745"/>
                  </a:lnTo>
                  <a:lnTo>
                    <a:pt x="1274546" y="45733"/>
                  </a:lnTo>
                  <a:lnTo>
                    <a:pt x="1156113" y="15325"/>
                  </a:lnTo>
                  <a:lnTo>
                    <a:pt x="1034803" y="0"/>
                  </a:lnTo>
                  <a:lnTo>
                    <a:pt x="912529" y="0"/>
                  </a:lnTo>
                  <a:lnTo>
                    <a:pt x="791219" y="15325"/>
                  </a:lnTo>
                  <a:lnTo>
                    <a:pt x="672787" y="45733"/>
                  </a:lnTo>
                  <a:lnTo>
                    <a:pt x="559099" y="90745"/>
                  </a:lnTo>
                  <a:lnTo>
                    <a:pt x="451949" y="149651"/>
                  </a:lnTo>
                  <a:lnTo>
                    <a:pt x="353028" y="221522"/>
                  </a:lnTo>
                  <a:lnTo>
                    <a:pt x="263894" y="305224"/>
                  </a:lnTo>
                  <a:lnTo>
                    <a:pt x="185953" y="399438"/>
                  </a:lnTo>
                  <a:lnTo>
                    <a:pt x="120436" y="502677"/>
                  </a:lnTo>
                  <a:lnTo>
                    <a:pt x="68374" y="613314"/>
                  </a:lnTo>
                  <a:lnTo>
                    <a:pt x="30589" y="729604"/>
                  </a:lnTo>
                  <a:lnTo>
                    <a:pt x="7677" y="849712"/>
                  </a:lnTo>
                  <a:lnTo>
                    <a:pt x="0" y="971745"/>
                  </a:lnTo>
                  <a:lnTo>
                    <a:pt x="7677" y="1093778"/>
                  </a:lnTo>
                  <a:lnTo>
                    <a:pt x="30589" y="1213886"/>
                  </a:lnTo>
                  <a:lnTo>
                    <a:pt x="68374" y="1330175"/>
                  </a:lnTo>
                  <a:lnTo>
                    <a:pt x="120436" y="1440812"/>
                  </a:lnTo>
                  <a:lnTo>
                    <a:pt x="185953" y="1544052"/>
                  </a:lnTo>
                  <a:lnTo>
                    <a:pt x="263894" y="1638266"/>
                  </a:lnTo>
                  <a:lnTo>
                    <a:pt x="353028" y="1721968"/>
                  </a:lnTo>
                  <a:lnTo>
                    <a:pt x="451949" y="1793839"/>
                  </a:lnTo>
                  <a:lnTo>
                    <a:pt x="559099" y="1852745"/>
                  </a:lnTo>
                  <a:lnTo>
                    <a:pt x="672787" y="1897757"/>
                  </a:lnTo>
                  <a:lnTo>
                    <a:pt x="791219" y="1928165"/>
                  </a:lnTo>
                  <a:lnTo>
                    <a:pt x="912529" y="1943490"/>
                  </a:lnTo>
                  <a:lnTo>
                    <a:pt x="1034803" y="1943490"/>
                  </a:lnTo>
                  <a:lnTo>
                    <a:pt x="1156113" y="1928165"/>
                  </a:lnTo>
                  <a:lnTo>
                    <a:pt x="1274546" y="1897757"/>
                  </a:lnTo>
                  <a:lnTo>
                    <a:pt x="1388233" y="1852745"/>
                  </a:lnTo>
                  <a:lnTo>
                    <a:pt x="1495383" y="1793839"/>
                  </a:lnTo>
                  <a:lnTo>
                    <a:pt x="1594305" y="1721968"/>
                  </a:lnTo>
                  <a:lnTo>
                    <a:pt x="1683439" y="1638266"/>
                  </a:lnTo>
                  <a:lnTo>
                    <a:pt x="1761379" y="1544052"/>
                  </a:lnTo>
                  <a:lnTo>
                    <a:pt x="1826897" y="1440812"/>
                  </a:lnTo>
                  <a:lnTo>
                    <a:pt x="1878959" y="1330175"/>
                  </a:lnTo>
                  <a:lnTo>
                    <a:pt x="1916743" y="1213886"/>
                  </a:lnTo>
                  <a:lnTo>
                    <a:pt x="1939655" y="1093778"/>
                  </a:lnTo>
                  <a:lnTo>
                    <a:pt x="1947333" y="97174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" name="pl6"/>
            <p:cNvSpPr/>
            <p:nvPr/>
          </p:nvSpPr>
          <p:spPr>
            <a:xfrm>
              <a:off x="5550520" y="2342257"/>
              <a:ext cx="1298222" cy="1295660"/>
            </a:xfrm>
            <a:custGeom>
              <a:avLst/>
              <a:gdLst/>
              <a:ahLst/>
              <a:cxnLst/>
              <a:rect l="0" t="0" r="0" b="0"/>
              <a:pathLst>
                <a:path w="1298222" h="1295660">
                  <a:moveTo>
                    <a:pt x="1298222" y="647830"/>
                  </a:moveTo>
                  <a:lnTo>
                    <a:pt x="1293103" y="566475"/>
                  </a:lnTo>
                  <a:lnTo>
                    <a:pt x="1277829" y="486402"/>
                  </a:lnTo>
                  <a:lnTo>
                    <a:pt x="1252639" y="408876"/>
                  </a:lnTo>
                  <a:lnTo>
                    <a:pt x="1217931" y="335118"/>
                  </a:lnTo>
                  <a:lnTo>
                    <a:pt x="1174253" y="266292"/>
                  </a:lnTo>
                  <a:lnTo>
                    <a:pt x="1122292" y="203483"/>
                  </a:lnTo>
                  <a:lnTo>
                    <a:pt x="1062870" y="147681"/>
                  </a:lnTo>
                  <a:lnTo>
                    <a:pt x="996922" y="99767"/>
                  </a:lnTo>
                  <a:lnTo>
                    <a:pt x="925489" y="60496"/>
                  </a:lnTo>
                  <a:lnTo>
                    <a:pt x="849697" y="30488"/>
                  </a:lnTo>
                  <a:lnTo>
                    <a:pt x="770742" y="10216"/>
                  </a:lnTo>
                  <a:lnTo>
                    <a:pt x="689869" y="0"/>
                  </a:lnTo>
                  <a:lnTo>
                    <a:pt x="608353" y="0"/>
                  </a:lnTo>
                  <a:lnTo>
                    <a:pt x="527479" y="10216"/>
                  </a:lnTo>
                  <a:lnTo>
                    <a:pt x="448524" y="30488"/>
                  </a:lnTo>
                  <a:lnTo>
                    <a:pt x="372733" y="60496"/>
                  </a:lnTo>
                  <a:lnTo>
                    <a:pt x="301299" y="99767"/>
                  </a:lnTo>
                  <a:lnTo>
                    <a:pt x="235352" y="147681"/>
                  </a:lnTo>
                  <a:lnTo>
                    <a:pt x="175929" y="203483"/>
                  </a:lnTo>
                  <a:lnTo>
                    <a:pt x="123969" y="266292"/>
                  </a:lnTo>
                  <a:lnTo>
                    <a:pt x="80290" y="335118"/>
                  </a:lnTo>
                  <a:lnTo>
                    <a:pt x="45582" y="408876"/>
                  </a:lnTo>
                  <a:lnTo>
                    <a:pt x="20393" y="486402"/>
                  </a:lnTo>
                  <a:lnTo>
                    <a:pt x="5118" y="566475"/>
                  </a:lnTo>
                  <a:lnTo>
                    <a:pt x="0" y="647830"/>
                  </a:lnTo>
                  <a:lnTo>
                    <a:pt x="5118" y="729185"/>
                  </a:lnTo>
                  <a:lnTo>
                    <a:pt x="20393" y="809257"/>
                  </a:lnTo>
                  <a:lnTo>
                    <a:pt x="45582" y="886783"/>
                  </a:lnTo>
                  <a:lnTo>
                    <a:pt x="80290" y="960541"/>
                  </a:lnTo>
                  <a:lnTo>
                    <a:pt x="123969" y="1029368"/>
                  </a:lnTo>
                  <a:lnTo>
                    <a:pt x="175929" y="1092177"/>
                  </a:lnTo>
                  <a:lnTo>
                    <a:pt x="235352" y="1147978"/>
                  </a:lnTo>
                  <a:lnTo>
                    <a:pt x="301299" y="1195892"/>
                  </a:lnTo>
                  <a:lnTo>
                    <a:pt x="372733" y="1235163"/>
                  </a:lnTo>
                  <a:lnTo>
                    <a:pt x="448524" y="1265171"/>
                  </a:lnTo>
                  <a:lnTo>
                    <a:pt x="527479" y="1285443"/>
                  </a:lnTo>
                  <a:lnTo>
                    <a:pt x="608353" y="1295660"/>
                  </a:lnTo>
                  <a:lnTo>
                    <a:pt x="689869" y="1295660"/>
                  </a:lnTo>
                  <a:lnTo>
                    <a:pt x="770742" y="1285443"/>
                  </a:lnTo>
                  <a:lnTo>
                    <a:pt x="849697" y="1265171"/>
                  </a:lnTo>
                  <a:lnTo>
                    <a:pt x="925489" y="1235163"/>
                  </a:lnTo>
                  <a:lnTo>
                    <a:pt x="996922" y="1195892"/>
                  </a:lnTo>
                  <a:lnTo>
                    <a:pt x="1062870" y="1147978"/>
                  </a:lnTo>
                  <a:lnTo>
                    <a:pt x="1122292" y="1092177"/>
                  </a:lnTo>
                  <a:lnTo>
                    <a:pt x="1174253" y="1029368"/>
                  </a:lnTo>
                  <a:lnTo>
                    <a:pt x="1217931" y="960541"/>
                  </a:lnTo>
                  <a:lnTo>
                    <a:pt x="1252639" y="886783"/>
                  </a:lnTo>
                  <a:lnTo>
                    <a:pt x="1277829" y="809257"/>
                  </a:lnTo>
                  <a:lnTo>
                    <a:pt x="1293103" y="729185"/>
                  </a:lnTo>
                  <a:lnTo>
                    <a:pt x="1298222" y="64783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875076" y="2666172"/>
              <a:ext cx="649111" cy="647830"/>
            </a:xfrm>
            <a:custGeom>
              <a:avLst/>
              <a:gdLst/>
              <a:ahLst/>
              <a:cxnLst/>
              <a:rect l="0" t="0" r="0" b="0"/>
              <a:pathLst>
                <a:path w="649111" h="647830">
                  <a:moveTo>
                    <a:pt x="649111" y="323915"/>
                  </a:moveTo>
                  <a:lnTo>
                    <a:pt x="646551" y="283237"/>
                  </a:lnTo>
                  <a:lnTo>
                    <a:pt x="638914" y="243201"/>
                  </a:lnTo>
                  <a:lnTo>
                    <a:pt x="626319" y="204438"/>
                  </a:lnTo>
                  <a:lnTo>
                    <a:pt x="608965" y="167559"/>
                  </a:lnTo>
                  <a:lnTo>
                    <a:pt x="587126" y="133146"/>
                  </a:lnTo>
                  <a:lnTo>
                    <a:pt x="561146" y="101741"/>
                  </a:lnTo>
                  <a:lnTo>
                    <a:pt x="531435" y="73840"/>
                  </a:lnTo>
                  <a:lnTo>
                    <a:pt x="498461" y="49883"/>
                  </a:lnTo>
                  <a:lnTo>
                    <a:pt x="462744" y="30248"/>
                  </a:lnTo>
                  <a:lnTo>
                    <a:pt x="424848" y="15244"/>
                  </a:lnTo>
                  <a:lnTo>
                    <a:pt x="385371" y="5108"/>
                  </a:lnTo>
                  <a:lnTo>
                    <a:pt x="344934" y="0"/>
                  </a:lnTo>
                  <a:lnTo>
                    <a:pt x="304176" y="0"/>
                  </a:lnTo>
                  <a:lnTo>
                    <a:pt x="263739" y="5108"/>
                  </a:lnTo>
                  <a:lnTo>
                    <a:pt x="224262" y="15244"/>
                  </a:lnTo>
                  <a:lnTo>
                    <a:pt x="186366" y="30248"/>
                  </a:lnTo>
                  <a:lnTo>
                    <a:pt x="150649" y="49883"/>
                  </a:lnTo>
                  <a:lnTo>
                    <a:pt x="117676" y="73840"/>
                  </a:lnTo>
                  <a:lnTo>
                    <a:pt x="87964" y="101741"/>
                  </a:lnTo>
                  <a:lnTo>
                    <a:pt x="61984" y="133146"/>
                  </a:lnTo>
                  <a:lnTo>
                    <a:pt x="40145" y="167559"/>
                  </a:lnTo>
                  <a:lnTo>
                    <a:pt x="22791" y="204438"/>
                  </a:lnTo>
                  <a:lnTo>
                    <a:pt x="10196" y="243201"/>
                  </a:lnTo>
                  <a:lnTo>
                    <a:pt x="2559" y="283237"/>
                  </a:lnTo>
                  <a:lnTo>
                    <a:pt x="0" y="323915"/>
                  </a:lnTo>
                  <a:lnTo>
                    <a:pt x="2559" y="364592"/>
                  </a:lnTo>
                  <a:lnTo>
                    <a:pt x="10196" y="404628"/>
                  </a:lnTo>
                  <a:lnTo>
                    <a:pt x="22791" y="443391"/>
                  </a:lnTo>
                  <a:lnTo>
                    <a:pt x="40145" y="480270"/>
                  </a:lnTo>
                  <a:lnTo>
                    <a:pt x="61984" y="514684"/>
                  </a:lnTo>
                  <a:lnTo>
                    <a:pt x="87964" y="546088"/>
                  </a:lnTo>
                  <a:lnTo>
                    <a:pt x="117676" y="573989"/>
                  </a:lnTo>
                  <a:lnTo>
                    <a:pt x="150649" y="597946"/>
                  </a:lnTo>
                  <a:lnTo>
                    <a:pt x="186366" y="617581"/>
                  </a:lnTo>
                  <a:lnTo>
                    <a:pt x="224262" y="632585"/>
                  </a:lnTo>
                  <a:lnTo>
                    <a:pt x="263739" y="642721"/>
                  </a:lnTo>
                  <a:lnTo>
                    <a:pt x="304176" y="647830"/>
                  </a:lnTo>
                  <a:lnTo>
                    <a:pt x="344934" y="647830"/>
                  </a:lnTo>
                  <a:lnTo>
                    <a:pt x="385371" y="642721"/>
                  </a:lnTo>
                  <a:lnTo>
                    <a:pt x="424848" y="632585"/>
                  </a:lnTo>
                  <a:lnTo>
                    <a:pt x="462744" y="617581"/>
                  </a:lnTo>
                  <a:lnTo>
                    <a:pt x="498461" y="597946"/>
                  </a:lnTo>
                  <a:lnTo>
                    <a:pt x="531435" y="573989"/>
                  </a:lnTo>
                  <a:lnTo>
                    <a:pt x="561146" y="546088"/>
                  </a:lnTo>
                  <a:lnTo>
                    <a:pt x="587126" y="514684"/>
                  </a:lnTo>
                  <a:lnTo>
                    <a:pt x="608965" y="480270"/>
                  </a:lnTo>
                  <a:lnTo>
                    <a:pt x="626319" y="443391"/>
                  </a:lnTo>
                  <a:lnTo>
                    <a:pt x="638914" y="404628"/>
                  </a:lnTo>
                  <a:lnTo>
                    <a:pt x="646551" y="364592"/>
                  </a:lnTo>
                  <a:lnTo>
                    <a:pt x="649111" y="32391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173860" y="2160703"/>
              <a:ext cx="1745342" cy="1674834"/>
            </a:xfrm>
            <a:custGeom>
              <a:avLst/>
              <a:gdLst/>
              <a:ahLst/>
              <a:cxnLst/>
              <a:rect l="0" t="0" r="0" b="0"/>
              <a:pathLst>
                <a:path w="1745342" h="1674834">
                  <a:moveTo>
                    <a:pt x="1745342" y="829384"/>
                  </a:moveTo>
                  <a:lnTo>
                    <a:pt x="1529036" y="198310"/>
                  </a:lnTo>
                  <a:lnTo>
                    <a:pt x="836469" y="0"/>
                  </a:lnTo>
                  <a:lnTo>
                    <a:pt x="0" y="335399"/>
                  </a:lnTo>
                  <a:lnTo>
                    <a:pt x="282458" y="1187345"/>
                  </a:lnTo>
                  <a:lnTo>
                    <a:pt x="832802" y="1674834"/>
                  </a:lnTo>
                  <a:lnTo>
                    <a:pt x="1617942" y="1571943"/>
                  </a:lnTo>
                  <a:lnTo>
                    <a:pt x="1745342" y="829384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308464" y="2187395"/>
              <a:ext cx="1582114" cy="1488682"/>
            </a:xfrm>
            <a:custGeom>
              <a:avLst/>
              <a:gdLst/>
              <a:ahLst/>
              <a:cxnLst/>
              <a:rect l="0" t="0" r="0" b="0"/>
              <a:pathLst>
                <a:path w="1582114" h="1488682">
                  <a:moveTo>
                    <a:pt x="1582114" y="802692"/>
                  </a:moveTo>
                  <a:lnTo>
                    <a:pt x="1460132" y="89233"/>
                  </a:lnTo>
                  <a:lnTo>
                    <a:pt x="707958" y="0"/>
                  </a:lnTo>
                  <a:lnTo>
                    <a:pt x="0" y="373529"/>
                  </a:lnTo>
                  <a:lnTo>
                    <a:pt x="221516" y="1125180"/>
                  </a:lnTo>
                  <a:lnTo>
                    <a:pt x="734595" y="1488682"/>
                  </a:lnTo>
                  <a:lnTo>
                    <a:pt x="1401626" y="1442788"/>
                  </a:lnTo>
                  <a:lnTo>
                    <a:pt x="1582114" y="802692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5677303" y="2459165"/>
              <a:ext cx="1145016" cy="1079339"/>
            </a:xfrm>
            <a:custGeom>
              <a:avLst/>
              <a:gdLst/>
              <a:ahLst/>
              <a:cxnLst/>
              <a:rect l="0" t="0" r="0" b="0"/>
              <a:pathLst>
                <a:path w="1145016" h="1079339">
                  <a:moveTo>
                    <a:pt x="1145016" y="530922"/>
                  </a:moveTo>
                  <a:lnTo>
                    <a:pt x="854771" y="114051"/>
                  </a:lnTo>
                  <a:lnTo>
                    <a:pt x="401148" y="0"/>
                  </a:lnTo>
                  <a:lnTo>
                    <a:pt x="197423" y="374456"/>
                  </a:lnTo>
                  <a:lnTo>
                    <a:pt x="0" y="782462"/>
                  </a:lnTo>
                  <a:lnTo>
                    <a:pt x="397155" y="1079339"/>
                  </a:lnTo>
                  <a:lnTo>
                    <a:pt x="828507" y="914859"/>
                  </a:lnTo>
                  <a:lnTo>
                    <a:pt x="1145016" y="530922"/>
                  </a:lnTo>
                </a:path>
              </a:pathLst>
            </a:custGeom>
            <a:ln w="28575" cap="rnd">
              <a:solidFill>
                <a:srgbClr val="5D964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5614803" y="2357251"/>
              <a:ext cx="1233940" cy="1265673"/>
            </a:xfrm>
            <a:custGeom>
              <a:avLst/>
              <a:gdLst/>
              <a:ahLst/>
              <a:cxnLst/>
              <a:rect l="0" t="0" r="0" b="0"/>
              <a:pathLst>
                <a:path w="1233940" h="1265673">
                  <a:moveTo>
                    <a:pt x="1233940" y="632836"/>
                  </a:moveTo>
                  <a:lnTo>
                    <a:pt x="989543" y="125341"/>
                  </a:lnTo>
                  <a:lnTo>
                    <a:pt x="440388" y="0"/>
                  </a:lnTo>
                  <a:lnTo>
                    <a:pt x="0" y="351197"/>
                  </a:lnTo>
                  <a:lnTo>
                    <a:pt x="0" y="914475"/>
                  </a:lnTo>
                  <a:lnTo>
                    <a:pt x="440388" y="1265673"/>
                  </a:lnTo>
                  <a:lnTo>
                    <a:pt x="989543" y="1140332"/>
                  </a:lnTo>
                  <a:lnTo>
                    <a:pt x="1233940" y="632836"/>
                  </a:lnTo>
                </a:path>
              </a:pathLst>
            </a:custGeom>
            <a:ln w="28575" cap="rnd">
              <a:solidFill>
                <a:srgbClr val="BC2D3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6199632" y="1975096"/>
              <a:ext cx="809428" cy="1014991"/>
            </a:xfrm>
            <a:custGeom>
              <a:avLst/>
              <a:gdLst/>
              <a:ahLst/>
              <a:cxnLst/>
              <a:rect l="0" t="0" r="0" b="0"/>
              <a:pathLst>
                <a:path w="809428" h="1014991">
                  <a:moveTo>
                    <a:pt x="0" y="1014991"/>
                  </a:moveTo>
                  <a:lnTo>
                    <a:pt x="80942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5910750" y="1724414"/>
              <a:ext cx="288881" cy="1265673"/>
            </a:xfrm>
            <a:custGeom>
              <a:avLst/>
              <a:gdLst/>
              <a:ahLst/>
              <a:cxnLst/>
              <a:rect l="0" t="0" r="0" b="0"/>
              <a:pathLst>
                <a:path w="288881" h="1265673">
                  <a:moveTo>
                    <a:pt x="288881" y="126567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5029974" y="2426810"/>
              <a:ext cx="1169657" cy="563277"/>
            </a:xfrm>
            <a:custGeom>
              <a:avLst/>
              <a:gdLst/>
              <a:ahLst/>
              <a:cxnLst/>
              <a:rect l="0" t="0" r="0" b="0"/>
              <a:pathLst>
                <a:path w="1169657" h="563277">
                  <a:moveTo>
                    <a:pt x="1169657" y="563277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5029974" y="2990088"/>
              <a:ext cx="1169657" cy="563277"/>
            </a:xfrm>
            <a:custGeom>
              <a:avLst/>
              <a:gdLst/>
              <a:ahLst/>
              <a:cxnLst/>
              <a:rect l="0" t="0" r="0" b="0"/>
              <a:pathLst>
                <a:path w="1169657" h="563277">
                  <a:moveTo>
                    <a:pt x="1169657" y="0"/>
                  </a:moveTo>
                  <a:lnTo>
                    <a:pt x="0" y="563277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8"/>
            <p:cNvSpPr/>
            <p:nvPr/>
          </p:nvSpPr>
          <p:spPr>
            <a:xfrm>
              <a:off x="5910750" y="2990088"/>
              <a:ext cx="288881" cy="1265673"/>
            </a:xfrm>
            <a:custGeom>
              <a:avLst/>
              <a:gdLst/>
              <a:ahLst/>
              <a:cxnLst/>
              <a:rect l="0" t="0" r="0" b="0"/>
              <a:pathLst>
                <a:path w="288881" h="1265673">
                  <a:moveTo>
                    <a:pt x="288881" y="0"/>
                  </a:moveTo>
                  <a:lnTo>
                    <a:pt x="0" y="126567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19"/>
            <p:cNvSpPr/>
            <p:nvPr/>
          </p:nvSpPr>
          <p:spPr>
            <a:xfrm>
              <a:off x="6199632" y="2990088"/>
              <a:ext cx="809428" cy="1014991"/>
            </a:xfrm>
            <a:custGeom>
              <a:avLst/>
              <a:gdLst/>
              <a:ahLst/>
              <a:cxnLst/>
              <a:rect l="0" t="0" r="0" b="0"/>
              <a:pathLst>
                <a:path w="809428" h="1014991">
                  <a:moveTo>
                    <a:pt x="0" y="0"/>
                  </a:moveTo>
                  <a:lnTo>
                    <a:pt x="809428" y="1014991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tx20"/>
            <p:cNvSpPr/>
            <p:nvPr/>
          </p:nvSpPr>
          <p:spPr>
            <a:xfrm>
              <a:off x="7757498" y="2910911"/>
              <a:ext cx="493304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Recycles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7005309" y="1635986"/>
              <a:ext cx="87985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Very concerned</a:t>
              </a:r>
            </a:p>
          </p:txBody>
        </p:sp>
        <p:sp>
          <p:nvSpPr>
            <p:cNvPr id="61" name="tx22"/>
            <p:cNvSpPr/>
            <p:nvPr/>
          </p:nvSpPr>
          <p:spPr>
            <a:xfrm>
              <a:off x="6941679" y="1770098"/>
              <a:ext cx="121785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about climate change</a:t>
              </a:r>
            </a:p>
          </p:txBody>
        </p:sp>
        <p:sp>
          <p:nvSpPr>
            <p:cNvPr id="62" name="tx23"/>
            <p:cNvSpPr/>
            <p:nvPr/>
          </p:nvSpPr>
          <p:spPr>
            <a:xfrm>
              <a:off x="5222989" y="1335168"/>
              <a:ext cx="103063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Adjusts lifestyle to</a:t>
              </a:r>
            </a:p>
          </p:txBody>
        </p:sp>
        <p:sp>
          <p:nvSpPr>
            <p:cNvPr id="63" name="tx24"/>
            <p:cNvSpPr/>
            <p:nvPr/>
          </p:nvSpPr>
          <p:spPr>
            <a:xfrm>
              <a:off x="5247231" y="1469280"/>
              <a:ext cx="99097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help environment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3839205" y="2234978"/>
              <a:ext cx="100668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Buys organic food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4164200" y="3529908"/>
              <a:ext cx="66475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Buys locally</a:t>
              </a:r>
            </a:p>
          </p:txBody>
        </p:sp>
        <p:sp>
          <p:nvSpPr>
            <p:cNvPr id="64" name="tx27"/>
            <p:cNvSpPr/>
            <p:nvPr/>
          </p:nvSpPr>
          <p:spPr>
            <a:xfrm>
              <a:off x="4197384" y="3664020"/>
              <a:ext cx="62984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grown food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5372974" y="4395008"/>
              <a:ext cx="785261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Uses reusable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5354201" y="4506895"/>
              <a:ext cx="81597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shopping bags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6941669" y="4071964"/>
              <a:ext cx="121790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Buys environmentally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6992143" y="4206076"/>
              <a:ext cx="949786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friendly products</a:t>
              </a:r>
            </a:p>
          </p:txBody>
        </p:sp>
        <p:sp>
          <p:nvSpPr>
            <p:cNvPr id="32" name="rc32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3"/>
            <p:cNvSpPr/>
            <p:nvPr/>
          </p:nvSpPr>
          <p:spPr>
            <a:xfrm>
              <a:off x="6444194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4"/>
            <p:cNvSpPr/>
            <p:nvPr/>
          </p:nvSpPr>
          <p:spPr>
            <a:xfrm>
              <a:off x="672875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rc35"/>
            <p:cNvSpPr/>
            <p:nvPr/>
          </p:nvSpPr>
          <p:spPr>
            <a:xfrm>
              <a:off x="7053308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6" name="rc36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7" name="tx37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60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6457526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674875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7073307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140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37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Environmental Consciousness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Users Post / During COVID-19 i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Intenders During / Post COVID 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 interested in Grocery Delivery Post / During COVID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 Adult Gen Pop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Recycles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Very concerned about climate change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Adjusts lifestyle to help environment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Buys organic food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26%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Buys locally grown food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73%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69%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Uses reusable shopping bags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7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Buys environmentally friendly products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38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Charitable Giving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90625" y="2736152"/>
            <a:ext cx="1413164" cy="307777"/>
          </a:xfrm>
        </p:spPr>
        <p:txBody>
          <a:bodyPr/>
          <a:lstStyle>
            <a:lvl1pPr algn="l">
              <a:defRPr sz="1350" b="1">
                <a:solidFill>
                  <a:schemeClr val="tx1"/>
                </a:solidFill>
              </a:defRPr>
            </a:lvl1pPr>
          </a:lstStyle>
          <a:p>
            <a:r>
              <a:t>Aggregate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4169" y="964507"/>
            <a:ext cx="2912546" cy="1421928"/>
          </a:xfrm>
        </p:spPr>
        <p:txBody>
          <a:bodyPr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t>The Charitable Giving index aims to identify how generous segments are with their time and money.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8582" y="964507"/>
            <a:ext cx="2379147" cy="507831"/>
          </a:xfrm>
        </p:spPr>
        <p:txBody>
          <a:bodyPr/>
          <a:lstStyle>
            <a:lvl1pPr algn="l">
              <a:defRPr sz="1350" b="1" baseline="0">
                <a:solidFill>
                  <a:schemeClr val="tx1"/>
                </a:solidFill>
              </a:defRPr>
            </a:lvl1pPr>
          </a:lstStyle>
          <a:p>
            <a:r>
              <a:t>Individual Attributes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612648" y="3118104"/>
            <a:ext cx="2368296" cy="658368"/>
            <a:chOff x="612648" y="3118104"/>
            <a:chExt cx="2368296" cy="658368"/>
          </a:xfrm>
        </p:grpSpPr>
        <p:sp>
          <p:nvSpPr>
            <p:cNvPr id="40" name="rc4"/>
            <p:cNvSpPr/>
            <p:nvPr/>
          </p:nvSpPr>
          <p:spPr>
            <a:xfrm>
              <a:off x="786468" y="3118104"/>
              <a:ext cx="2194476" cy="484548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1" name="rc5"/>
            <p:cNvSpPr/>
            <p:nvPr/>
          </p:nvSpPr>
          <p:spPr>
            <a:xfrm>
              <a:off x="1696096" y="3118104"/>
              <a:ext cx="54861" cy="484548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2" name="rc6"/>
            <p:cNvSpPr/>
            <p:nvPr/>
          </p:nvSpPr>
          <p:spPr>
            <a:xfrm>
              <a:off x="1856275" y="3118104"/>
              <a:ext cx="54861" cy="48454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3" name="rc7"/>
            <p:cNvSpPr/>
            <p:nvPr/>
          </p:nvSpPr>
          <p:spPr>
            <a:xfrm>
              <a:off x="2107651" y="3118104"/>
              <a:ext cx="54861" cy="48454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4" name="rc8"/>
            <p:cNvSpPr/>
            <p:nvPr/>
          </p:nvSpPr>
          <p:spPr>
            <a:xfrm>
              <a:off x="2169854" y="3118104"/>
              <a:ext cx="54861" cy="484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45" name="grp2"/>
          <p:cNvGrpSpPr/>
          <p:nvPr/>
        </p:nvGrpSpPr>
        <p:grpSpPr>
          <a:xfrm>
            <a:off x="502920" y="3721608"/>
            <a:ext cx="2880360" cy="1097280"/>
            <a:chOff x="502920" y="3721608"/>
            <a:chExt cx="2880360" cy="1097280"/>
          </a:xfrm>
        </p:grpSpPr>
        <p:sp>
          <p:nvSpPr>
            <p:cNvPr id="46" name="tx4"/>
            <p:cNvSpPr/>
            <p:nvPr/>
          </p:nvSpPr>
          <p:spPr>
            <a:xfrm>
              <a:off x="623019" y="3734069"/>
              <a:ext cx="184458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Grocery Delivery Users Post /</a:t>
              </a:r>
            </a:p>
          </p:txBody>
        </p:sp>
        <p:sp>
          <p:nvSpPr>
            <p:cNvPr id="47" name="tx5"/>
            <p:cNvSpPr/>
            <p:nvPr/>
          </p:nvSpPr>
          <p:spPr>
            <a:xfrm>
              <a:off x="1326782" y="3868181"/>
              <a:ext cx="1140824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326994">
                      <a:alpha val="100000"/>
                    </a:srgbClr>
                  </a:solidFill>
                  <a:latin typeface="Arial"/>
                  <a:cs typeface="Arial"/>
                </a:rPr>
                <a:t>During COVID-19 i</a:t>
              </a:r>
            </a:p>
          </p:txBody>
        </p:sp>
        <p:sp>
          <p:nvSpPr>
            <p:cNvPr id="48" name="tx6"/>
            <p:cNvSpPr/>
            <p:nvPr/>
          </p:nvSpPr>
          <p:spPr>
            <a:xfrm>
              <a:off x="767579" y="4034869"/>
              <a:ext cx="1700026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Grocery Delivery Intenders</a:t>
              </a:r>
            </a:p>
          </p:txBody>
        </p:sp>
        <p:sp>
          <p:nvSpPr>
            <p:cNvPr id="49" name="tx7"/>
            <p:cNvSpPr/>
            <p:nvPr/>
          </p:nvSpPr>
          <p:spPr>
            <a:xfrm>
              <a:off x="1208679" y="4168981"/>
              <a:ext cx="1258927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E7A13D">
                      <a:alpha val="100000"/>
                    </a:srgbClr>
                  </a:solidFill>
                  <a:latin typeface="Arial"/>
                  <a:cs typeface="Arial"/>
                </a:rPr>
                <a:t>During / Post COVID</a:t>
              </a:r>
            </a:p>
          </p:txBody>
        </p:sp>
        <p:sp>
          <p:nvSpPr>
            <p:cNvPr id="50" name="tx8"/>
            <p:cNvSpPr/>
            <p:nvPr/>
          </p:nvSpPr>
          <p:spPr>
            <a:xfrm>
              <a:off x="862443" y="4335668"/>
              <a:ext cx="1605162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Not interested in Grocery</a:t>
              </a:r>
            </a:p>
          </p:txBody>
        </p:sp>
        <p:sp>
          <p:nvSpPr>
            <p:cNvPr id="51" name="tx9"/>
            <p:cNvSpPr/>
            <p:nvPr/>
          </p:nvSpPr>
          <p:spPr>
            <a:xfrm>
              <a:off x="648167" y="4469780"/>
              <a:ext cx="1819438" cy="11152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5D9648">
                      <a:alpha val="100000"/>
                    </a:srgbClr>
                  </a:solidFill>
                  <a:latin typeface="Arial"/>
                  <a:cs typeface="Arial"/>
                </a:rPr>
                <a:t>Delivery Post / During COVID</a:t>
              </a:r>
            </a:p>
          </p:txBody>
        </p:sp>
        <p:sp>
          <p:nvSpPr>
            <p:cNvPr id="52" name="tx10"/>
            <p:cNvSpPr/>
            <p:nvPr/>
          </p:nvSpPr>
          <p:spPr>
            <a:xfrm>
              <a:off x="1356457" y="4637262"/>
              <a:ext cx="111114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 b="1">
                  <a:solidFill>
                    <a:srgbClr val="BC2D30">
                      <a:alpha val="100000"/>
                    </a:srgbClr>
                  </a:solidFill>
                  <a:latin typeface="Arial"/>
                  <a:cs typeface="Arial"/>
                </a:rPr>
                <a:t>US Adult Gen Pop</a:t>
              </a:r>
            </a:p>
          </p:txBody>
        </p:sp>
        <p:sp>
          <p:nvSpPr>
            <p:cNvPr id="53" name="tx11"/>
            <p:cNvSpPr/>
            <p:nvPr/>
          </p:nvSpPr>
          <p:spPr>
            <a:xfrm>
              <a:off x="2688538" y="3826129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109</a:t>
              </a:r>
            </a:p>
          </p:txBody>
        </p:sp>
        <p:sp>
          <p:nvSpPr>
            <p:cNvPr id="54" name="tx12"/>
            <p:cNvSpPr/>
            <p:nvPr/>
          </p:nvSpPr>
          <p:spPr>
            <a:xfrm>
              <a:off x="2688538" y="4128516"/>
              <a:ext cx="213239" cy="8493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112</a:t>
              </a:r>
            </a:p>
          </p:txBody>
        </p:sp>
        <p:sp>
          <p:nvSpPr>
            <p:cNvPr id="55" name="tx13"/>
            <p:cNvSpPr/>
            <p:nvPr/>
          </p:nvSpPr>
          <p:spPr>
            <a:xfrm>
              <a:off x="2759617" y="4427728"/>
              <a:ext cx="14215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94</a:t>
              </a:r>
            </a:p>
          </p:txBody>
        </p:sp>
        <p:sp>
          <p:nvSpPr>
            <p:cNvPr id="56" name="tx14"/>
            <p:cNvSpPr/>
            <p:nvPr/>
          </p:nvSpPr>
          <p:spPr>
            <a:xfrm>
              <a:off x="2688538" y="4661471"/>
              <a:ext cx="213239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</p:grpSp>
      <p:grpSp>
        <p:nvGrpSpPr>
          <p:cNvPr id="57" name="grp2"/>
          <p:cNvGrpSpPr/>
          <p:nvPr/>
        </p:nvGrpSpPr>
        <p:grpSpPr>
          <a:xfrm>
            <a:off x="3456431" y="1161288"/>
            <a:ext cx="5486400" cy="3657600"/>
            <a:chOff x="3456431" y="1161288"/>
            <a:chExt cx="5486400" cy="3657600"/>
          </a:xfrm>
        </p:grpSpPr>
        <p:sp>
          <p:nvSpPr>
            <p:cNvPr id="4" name="pl4"/>
            <p:cNvSpPr/>
            <p:nvPr/>
          </p:nvSpPr>
          <p:spPr>
            <a:xfrm>
              <a:off x="4901409" y="1694427"/>
              <a:ext cx="2596444" cy="2591320"/>
            </a:xfrm>
            <a:custGeom>
              <a:avLst/>
              <a:gdLst/>
              <a:ahLst/>
              <a:cxnLst/>
              <a:rect l="0" t="0" r="0" b="0"/>
              <a:pathLst>
                <a:path w="2596444" h="2591320">
                  <a:moveTo>
                    <a:pt x="2596444" y="1295660"/>
                  </a:moveTo>
                  <a:lnTo>
                    <a:pt x="2586207" y="1132950"/>
                  </a:lnTo>
                  <a:lnTo>
                    <a:pt x="2555658" y="972805"/>
                  </a:lnTo>
                  <a:lnTo>
                    <a:pt x="2505278" y="817753"/>
                  </a:lnTo>
                  <a:lnTo>
                    <a:pt x="2435863" y="670237"/>
                  </a:lnTo>
                  <a:lnTo>
                    <a:pt x="2348506" y="532584"/>
                  </a:lnTo>
                  <a:lnTo>
                    <a:pt x="2244585" y="406966"/>
                  </a:lnTo>
                  <a:lnTo>
                    <a:pt x="2125740" y="295363"/>
                  </a:lnTo>
                  <a:lnTo>
                    <a:pt x="1993844" y="199535"/>
                  </a:lnTo>
                  <a:lnTo>
                    <a:pt x="1850978" y="120993"/>
                  </a:lnTo>
                  <a:lnTo>
                    <a:pt x="1699394" y="60977"/>
                  </a:lnTo>
                  <a:lnTo>
                    <a:pt x="1541484" y="20433"/>
                  </a:lnTo>
                  <a:lnTo>
                    <a:pt x="1379738" y="0"/>
                  </a:lnTo>
                  <a:lnTo>
                    <a:pt x="1216706" y="0"/>
                  </a:lnTo>
                  <a:lnTo>
                    <a:pt x="1054959" y="20433"/>
                  </a:lnTo>
                  <a:lnTo>
                    <a:pt x="897049" y="60977"/>
                  </a:lnTo>
                  <a:lnTo>
                    <a:pt x="745466" y="120993"/>
                  </a:lnTo>
                  <a:lnTo>
                    <a:pt x="602599" y="199535"/>
                  </a:lnTo>
                  <a:lnTo>
                    <a:pt x="470704" y="295363"/>
                  </a:lnTo>
                  <a:lnTo>
                    <a:pt x="351858" y="406966"/>
                  </a:lnTo>
                  <a:lnTo>
                    <a:pt x="247938" y="532584"/>
                  </a:lnTo>
                  <a:lnTo>
                    <a:pt x="160581" y="670237"/>
                  </a:lnTo>
                  <a:lnTo>
                    <a:pt x="91165" y="817753"/>
                  </a:lnTo>
                  <a:lnTo>
                    <a:pt x="40786" y="972805"/>
                  </a:lnTo>
                  <a:lnTo>
                    <a:pt x="10236" y="1132950"/>
                  </a:lnTo>
                  <a:lnTo>
                    <a:pt x="0" y="1295660"/>
                  </a:lnTo>
                  <a:lnTo>
                    <a:pt x="10236" y="1458370"/>
                  </a:lnTo>
                  <a:lnTo>
                    <a:pt x="40786" y="1618515"/>
                  </a:lnTo>
                  <a:lnTo>
                    <a:pt x="91165" y="1773567"/>
                  </a:lnTo>
                  <a:lnTo>
                    <a:pt x="160581" y="1921083"/>
                  </a:lnTo>
                  <a:lnTo>
                    <a:pt x="247938" y="2058736"/>
                  </a:lnTo>
                  <a:lnTo>
                    <a:pt x="351858" y="2184354"/>
                  </a:lnTo>
                  <a:lnTo>
                    <a:pt x="470704" y="2295957"/>
                  </a:lnTo>
                  <a:lnTo>
                    <a:pt x="602599" y="2391785"/>
                  </a:lnTo>
                  <a:lnTo>
                    <a:pt x="745466" y="2470327"/>
                  </a:lnTo>
                  <a:lnTo>
                    <a:pt x="897049" y="2530343"/>
                  </a:lnTo>
                  <a:lnTo>
                    <a:pt x="1054959" y="2570887"/>
                  </a:lnTo>
                  <a:lnTo>
                    <a:pt x="1216706" y="2591320"/>
                  </a:lnTo>
                  <a:lnTo>
                    <a:pt x="1379738" y="2591320"/>
                  </a:lnTo>
                  <a:lnTo>
                    <a:pt x="1541484" y="2570887"/>
                  </a:lnTo>
                  <a:lnTo>
                    <a:pt x="1699394" y="2530343"/>
                  </a:lnTo>
                  <a:lnTo>
                    <a:pt x="1850978" y="2470327"/>
                  </a:lnTo>
                  <a:lnTo>
                    <a:pt x="1993844" y="2391785"/>
                  </a:lnTo>
                  <a:lnTo>
                    <a:pt x="2125740" y="2295957"/>
                  </a:lnTo>
                  <a:lnTo>
                    <a:pt x="2244585" y="2184354"/>
                  </a:lnTo>
                  <a:lnTo>
                    <a:pt x="2348506" y="2058736"/>
                  </a:lnTo>
                  <a:lnTo>
                    <a:pt x="2435863" y="1921083"/>
                  </a:lnTo>
                  <a:lnTo>
                    <a:pt x="2505278" y="1773567"/>
                  </a:lnTo>
                  <a:lnTo>
                    <a:pt x="2555658" y="1618515"/>
                  </a:lnTo>
                  <a:lnTo>
                    <a:pt x="2586207" y="1458370"/>
                  </a:lnTo>
                  <a:lnTo>
                    <a:pt x="2596444" y="129566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pl5"/>
            <p:cNvSpPr/>
            <p:nvPr/>
          </p:nvSpPr>
          <p:spPr>
            <a:xfrm>
              <a:off x="5225965" y="2018342"/>
              <a:ext cx="1947333" cy="1943490"/>
            </a:xfrm>
            <a:custGeom>
              <a:avLst/>
              <a:gdLst/>
              <a:ahLst/>
              <a:cxnLst/>
              <a:rect l="0" t="0" r="0" b="0"/>
              <a:pathLst>
                <a:path w="1947333" h="1943490">
                  <a:moveTo>
                    <a:pt x="1947333" y="971745"/>
                  </a:moveTo>
                  <a:lnTo>
                    <a:pt x="1939655" y="849712"/>
                  </a:lnTo>
                  <a:lnTo>
                    <a:pt x="1916743" y="729604"/>
                  </a:lnTo>
                  <a:lnTo>
                    <a:pt x="1878959" y="613314"/>
                  </a:lnTo>
                  <a:lnTo>
                    <a:pt x="1826897" y="502677"/>
                  </a:lnTo>
                  <a:lnTo>
                    <a:pt x="1761379" y="399438"/>
                  </a:lnTo>
                  <a:lnTo>
                    <a:pt x="1683439" y="305224"/>
                  </a:lnTo>
                  <a:lnTo>
                    <a:pt x="1594305" y="221522"/>
                  </a:lnTo>
                  <a:lnTo>
                    <a:pt x="1495383" y="149651"/>
                  </a:lnTo>
                  <a:lnTo>
                    <a:pt x="1388233" y="90745"/>
                  </a:lnTo>
                  <a:lnTo>
                    <a:pt x="1274546" y="45733"/>
                  </a:lnTo>
                  <a:lnTo>
                    <a:pt x="1156113" y="15325"/>
                  </a:lnTo>
                  <a:lnTo>
                    <a:pt x="1034803" y="0"/>
                  </a:lnTo>
                  <a:lnTo>
                    <a:pt x="912529" y="0"/>
                  </a:lnTo>
                  <a:lnTo>
                    <a:pt x="791219" y="15325"/>
                  </a:lnTo>
                  <a:lnTo>
                    <a:pt x="672787" y="45733"/>
                  </a:lnTo>
                  <a:lnTo>
                    <a:pt x="559099" y="90745"/>
                  </a:lnTo>
                  <a:lnTo>
                    <a:pt x="451949" y="149651"/>
                  </a:lnTo>
                  <a:lnTo>
                    <a:pt x="353028" y="221522"/>
                  </a:lnTo>
                  <a:lnTo>
                    <a:pt x="263894" y="305224"/>
                  </a:lnTo>
                  <a:lnTo>
                    <a:pt x="185953" y="399438"/>
                  </a:lnTo>
                  <a:lnTo>
                    <a:pt x="120436" y="502677"/>
                  </a:lnTo>
                  <a:lnTo>
                    <a:pt x="68374" y="613314"/>
                  </a:lnTo>
                  <a:lnTo>
                    <a:pt x="30589" y="729604"/>
                  </a:lnTo>
                  <a:lnTo>
                    <a:pt x="7677" y="849712"/>
                  </a:lnTo>
                  <a:lnTo>
                    <a:pt x="0" y="971745"/>
                  </a:lnTo>
                  <a:lnTo>
                    <a:pt x="7677" y="1093778"/>
                  </a:lnTo>
                  <a:lnTo>
                    <a:pt x="30589" y="1213886"/>
                  </a:lnTo>
                  <a:lnTo>
                    <a:pt x="68374" y="1330175"/>
                  </a:lnTo>
                  <a:lnTo>
                    <a:pt x="120436" y="1440812"/>
                  </a:lnTo>
                  <a:lnTo>
                    <a:pt x="185953" y="1544052"/>
                  </a:lnTo>
                  <a:lnTo>
                    <a:pt x="263894" y="1638266"/>
                  </a:lnTo>
                  <a:lnTo>
                    <a:pt x="353028" y="1721968"/>
                  </a:lnTo>
                  <a:lnTo>
                    <a:pt x="451949" y="1793839"/>
                  </a:lnTo>
                  <a:lnTo>
                    <a:pt x="559099" y="1852745"/>
                  </a:lnTo>
                  <a:lnTo>
                    <a:pt x="672787" y="1897757"/>
                  </a:lnTo>
                  <a:lnTo>
                    <a:pt x="791219" y="1928165"/>
                  </a:lnTo>
                  <a:lnTo>
                    <a:pt x="912529" y="1943490"/>
                  </a:lnTo>
                  <a:lnTo>
                    <a:pt x="1034803" y="1943490"/>
                  </a:lnTo>
                  <a:lnTo>
                    <a:pt x="1156113" y="1928165"/>
                  </a:lnTo>
                  <a:lnTo>
                    <a:pt x="1274546" y="1897757"/>
                  </a:lnTo>
                  <a:lnTo>
                    <a:pt x="1388233" y="1852745"/>
                  </a:lnTo>
                  <a:lnTo>
                    <a:pt x="1495383" y="1793839"/>
                  </a:lnTo>
                  <a:lnTo>
                    <a:pt x="1594305" y="1721968"/>
                  </a:lnTo>
                  <a:lnTo>
                    <a:pt x="1683439" y="1638266"/>
                  </a:lnTo>
                  <a:lnTo>
                    <a:pt x="1761379" y="1544052"/>
                  </a:lnTo>
                  <a:lnTo>
                    <a:pt x="1826897" y="1440812"/>
                  </a:lnTo>
                  <a:lnTo>
                    <a:pt x="1878959" y="1330175"/>
                  </a:lnTo>
                  <a:lnTo>
                    <a:pt x="1916743" y="1213886"/>
                  </a:lnTo>
                  <a:lnTo>
                    <a:pt x="1939655" y="1093778"/>
                  </a:lnTo>
                  <a:lnTo>
                    <a:pt x="1947333" y="97174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" name="pl6"/>
            <p:cNvSpPr/>
            <p:nvPr/>
          </p:nvSpPr>
          <p:spPr>
            <a:xfrm>
              <a:off x="5550520" y="2342257"/>
              <a:ext cx="1298222" cy="1295660"/>
            </a:xfrm>
            <a:custGeom>
              <a:avLst/>
              <a:gdLst/>
              <a:ahLst/>
              <a:cxnLst/>
              <a:rect l="0" t="0" r="0" b="0"/>
              <a:pathLst>
                <a:path w="1298222" h="1295660">
                  <a:moveTo>
                    <a:pt x="1298222" y="647830"/>
                  </a:moveTo>
                  <a:lnTo>
                    <a:pt x="1293103" y="566475"/>
                  </a:lnTo>
                  <a:lnTo>
                    <a:pt x="1277829" y="486402"/>
                  </a:lnTo>
                  <a:lnTo>
                    <a:pt x="1252639" y="408876"/>
                  </a:lnTo>
                  <a:lnTo>
                    <a:pt x="1217931" y="335118"/>
                  </a:lnTo>
                  <a:lnTo>
                    <a:pt x="1174253" y="266292"/>
                  </a:lnTo>
                  <a:lnTo>
                    <a:pt x="1122292" y="203483"/>
                  </a:lnTo>
                  <a:lnTo>
                    <a:pt x="1062870" y="147681"/>
                  </a:lnTo>
                  <a:lnTo>
                    <a:pt x="996922" y="99767"/>
                  </a:lnTo>
                  <a:lnTo>
                    <a:pt x="925489" y="60496"/>
                  </a:lnTo>
                  <a:lnTo>
                    <a:pt x="849697" y="30488"/>
                  </a:lnTo>
                  <a:lnTo>
                    <a:pt x="770742" y="10216"/>
                  </a:lnTo>
                  <a:lnTo>
                    <a:pt x="689869" y="0"/>
                  </a:lnTo>
                  <a:lnTo>
                    <a:pt x="608353" y="0"/>
                  </a:lnTo>
                  <a:lnTo>
                    <a:pt x="527479" y="10216"/>
                  </a:lnTo>
                  <a:lnTo>
                    <a:pt x="448524" y="30488"/>
                  </a:lnTo>
                  <a:lnTo>
                    <a:pt x="372733" y="60496"/>
                  </a:lnTo>
                  <a:lnTo>
                    <a:pt x="301299" y="99767"/>
                  </a:lnTo>
                  <a:lnTo>
                    <a:pt x="235352" y="147681"/>
                  </a:lnTo>
                  <a:lnTo>
                    <a:pt x="175929" y="203483"/>
                  </a:lnTo>
                  <a:lnTo>
                    <a:pt x="123969" y="266292"/>
                  </a:lnTo>
                  <a:lnTo>
                    <a:pt x="80290" y="335118"/>
                  </a:lnTo>
                  <a:lnTo>
                    <a:pt x="45582" y="408876"/>
                  </a:lnTo>
                  <a:lnTo>
                    <a:pt x="20393" y="486402"/>
                  </a:lnTo>
                  <a:lnTo>
                    <a:pt x="5118" y="566475"/>
                  </a:lnTo>
                  <a:lnTo>
                    <a:pt x="0" y="647830"/>
                  </a:lnTo>
                  <a:lnTo>
                    <a:pt x="5118" y="729185"/>
                  </a:lnTo>
                  <a:lnTo>
                    <a:pt x="20393" y="809257"/>
                  </a:lnTo>
                  <a:lnTo>
                    <a:pt x="45582" y="886783"/>
                  </a:lnTo>
                  <a:lnTo>
                    <a:pt x="80290" y="960541"/>
                  </a:lnTo>
                  <a:lnTo>
                    <a:pt x="123969" y="1029368"/>
                  </a:lnTo>
                  <a:lnTo>
                    <a:pt x="175929" y="1092177"/>
                  </a:lnTo>
                  <a:lnTo>
                    <a:pt x="235352" y="1147978"/>
                  </a:lnTo>
                  <a:lnTo>
                    <a:pt x="301299" y="1195892"/>
                  </a:lnTo>
                  <a:lnTo>
                    <a:pt x="372733" y="1235163"/>
                  </a:lnTo>
                  <a:lnTo>
                    <a:pt x="448524" y="1265171"/>
                  </a:lnTo>
                  <a:lnTo>
                    <a:pt x="527479" y="1285443"/>
                  </a:lnTo>
                  <a:lnTo>
                    <a:pt x="608353" y="1295660"/>
                  </a:lnTo>
                  <a:lnTo>
                    <a:pt x="689869" y="1295660"/>
                  </a:lnTo>
                  <a:lnTo>
                    <a:pt x="770742" y="1285443"/>
                  </a:lnTo>
                  <a:lnTo>
                    <a:pt x="849697" y="1265171"/>
                  </a:lnTo>
                  <a:lnTo>
                    <a:pt x="925489" y="1235163"/>
                  </a:lnTo>
                  <a:lnTo>
                    <a:pt x="996922" y="1195892"/>
                  </a:lnTo>
                  <a:lnTo>
                    <a:pt x="1062870" y="1147978"/>
                  </a:lnTo>
                  <a:lnTo>
                    <a:pt x="1122292" y="1092177"/>
                  </a:lnTo>
                  <a:lnTo>
                    <a:pt x="1174253" y="1029368"/>
                  </a:lnTo>
                  <a:lnTo>
                    <a:pt x="1217931" y="960541"/>
                  </a:lnTo>
                  <a:lnTo>
                    <a:pt x="1252639" y="886783"/>
                  </a:lnTo>
                  <a:lnTo>
                    <a:pt x="1277829" y="809257"/>
                  </a:lnTo>
                  <a:lnTo>
                    <a:pt x="1293103" y="729185"/>
                  </a:lnTo>
                  <a:lnTo>
                    <a:pt x="1298222" y="64783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pl7"/>
            <p:cNvSpPr/>
            <p:nvPr/>
          </p:nvSpPr>
          <p:spPr>
            <a:xfrm>
              <a:off x="5875076" y="2666172"/>
              <a:ext cx="649111" cy="647830"/>
            </a:xfrm>
            <a:custGeom>
              <a:avLst/>
              <a:gdLst/>
              <a:ahLst/>
              <a:cxnLst/>
              <a:rect l="0" t="0" r="0" b="0"/>
              <a:pathLst>
                <a:path w="649111" h="647830">
                  <a:moveTo>
                    <a:pt x="649111" y="323915"/>
                  </a:moveTo>
                  <a:lnTo>
                    <a:pt x="646551" y="283237"/>
                  </a:lnTo>
                  <a:lnTo>
                    <a:pt x="638914" y="243201"/>
                  </a:lnTo>
                  <a:lnTo>
                    <a:pt x="626319" y="204438"/>
                  </a:lnTo>
                  <a:lnTo>
                    <a:pt x="608965" y="167559"/>
                  </a:lnTo>
                  <a:lnTo>
                    <a:pt x="587126" y="133146"/>
                  </a:lnTo>
                  <a:lnTo>
                    <a:pt x="561146" y="101741"/>
                  </a:lnTo>
                  <a:lnTo>
                    <a:pt x="531435" y="73840"/>
                  </a:lnTo>
                  <a:lnTo>
                    <a:pt x="498461" y="49883"/>
                  </a:lnTo>
                  <a:lnTo>
                    <a:pt x="462744" y="30248"/>
                  </a:lnTo>
                  <a:lnTo>
                    <a:pt x="424848" y="15244"/>
                  </a:lnTo>
                  <a:lnTo>
                    <a:pt x="385371" y="5108"/>
                  </a:lnTo>
                  <a:lnTo>
                    <a:pt x="344934" y="0"/>
                  </a:lnTo>
                  <a:lnTo>
                    <a:pt x="304176" y="0"/>
                  </a:lnTo>
                  <a:lnTo>
                    <a:pt x="263739" y="5108"/>
                  </a:lnTo>
                  <a:lnTo>
                    <a:pt x="224262" y="15244"/>
                  </a:lnTo>
                  <a:lnTo>
                    <a:pt x="186366" y="30248"/>
                  </a:lnTo>
                  <a:lnTo>
                    <a:pt x="150649" y="49883"/>
                  </a:lnTo>
                  <a:lnTo>
                    <a:pt x="117676" y="73840"/>
                  </a:lnTo>
                  <a:lnTo>
                    <a:pt x="87964" y="101741"/>
                  </a:lnTo>
                  <a:lnTo>
                    <a:pt x="61984" y="133146"/>
                  </a:lnTo>
                  <a:lnTo>
                    <a:pt x="40145" y="167559"/>
                  </a:lnTo>
                  <a:lnTo>
                    <a:pt x="22791" y="204438"/>
                  </a:lnTo>
                  <a:lnTo>
                    <a:pt x="10196" y="243201"/>
                  </a:lnTo>
                  <a:lnTo>
                    <a:pt x="2559" y="283237"/>
                  </a:lnTo>
                  <a:lnTo>
                    <a:pt x="0" y="323915"/>
                  </a:lnTo>
                  <a:lnTo>
                    <a:pt x="2559" y="364592"/>
                  </a:lnTo>
                  <a:lnTo>
                    <a:pt x="10196" y="404628"/>
                  </a:lnTo>
                  <a:lnTo>
                    <a:pt x="22791" y="443391"/>
                  </a:lnTo>
                  <a:lnTo>
                    <a:pt x="40145" y="480270"/>
                  </a:lnTo>
                  <a:lnTo>
                    <a:pt x="61984" y="514684"/>
                  </a:lnTo>
                  <a:lnTo>
                    <a:pt x="87964" y="546088"/>
                  </a:lnTo>
                  <a:lnTo>
                    <a:pt x="117676" y="573989"/>
                  </a:lnTo>
                  <a:lnTo>
                    <a:pt x="150649" y="597946"/>
                  </a:lnTo>
                  <a:lnTo>
                    <a:pt x="186366" y="617581"/>
                  </a:lnTo>
                  <a:lnTo>
                    <a:pt x="224262" y="632585"/>
                  </a:lnTo>
                  <a:lnTo>
                    <a:pt x="263739" y="642721"/>
                  </a:lnTo>
                  <a:lnTo>
                    <a:pt x="304176" y="647830"/>
                  </a:lnTo>
                  <a:lnTo>
                    <a:pt x="344934" y="647830"/>
                  </a:lnTo>
                  <a:lnTo>
                    <a:pt x="385371" y="642721"/>
                  </a:lnTo>
                  <a:lnTo>
                    <a:pt x="424848" y="632585"/>
                  </a:lnTo>
                  <a:lnTo>
                    <a:pt x="462744" y="617581"/>
                  </a:lnTo>
                  <a:lnTo>
                    <a:pt x="498461" y="597946"/>
                  </a:lnTo>
                  <a:lnTo>
                    <a:pt x="531435" y="573989"/>
                  </a:lnTo>
                  <a:lnTo>
                    <a:pt x="561146" y="546088"/>
                  </a:lnTo>
                  <a:lnTo>
                    <a:pt x="587126" y="514684"/>
                  </a:lnTo>
                  <a:lnTo>
                    <a:pt x="608965" y="480270"/>
                  </a:lnTo>
                  <a:lnTo>
                    <a:pt x="626319" y="443391"/>
                  </a:lnTo>
                  <a:lnTo>
                    <a:pt x="638914" y="404628"/>
                  </a:lnTo>
                  <a:lnTo>
                    <a:pt x="646551" y="364592"/>
                  </a:lnTo>
                  <a:lnTo>
                    <a:pt x="649111" y="323915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pl8"/>
            <p:cNvSpPr/>
            <p:nvPr/>
          </p:nvSpPr>
          <p:spPr>
            <a:xfrm>
              <a:off x="6199632" y="2990088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pl9"/>
            <p:cNvSpPr/>
            <p:nvPr/>
          </p:nvSpPr>
          <p:spPr>
            <a:xfrm>
              <a:off x="5040131" y="2088984"/>
              <a:ext cx="1808612" cy="1772486"/>
            </a:xfrm>
            <a:custGeom>
              <a:avLst/>
              <a:gdLst/>
              <a:ahLst/>
              <a:cxnLst/>
              <a:rect l="0" t="0" r="0" b="0"/>
              <a:pathLst>
                <a:path w="1808612" h="1772486">
                  <a:moveTo>
                    <a:pt x="1808612" y="901103"/>
                  </a:moveTo>
                  <a:lnTo>
                    <a:pt x="1679753" y="0"/>
                  </a:lnTo>
                  <a:lnTo>
                    <a:pt x="650538" y="19555"/>
                  </a:lnTo>
                  <a:lnTo>
                    <a:pt x="0" y="901103"/>
                  </a:lnTo>
                  <a:lnTo>
                    <a:pt x="656407" y="1772486"/>
                  </a:lnTo>
                  <a:lnTo>
                    <a:pt x="1589801" y="1646405"/>
                  </a:lnTo>
                  <a:lnTo>
                    <a:pt x="1808612" y="901103"/>
                  </a:lnTo>
                </a:path>
              </a:pathLst>
            </a:custGeom>
            <a:ln w="28575" cap="rnd">
              <a:solidFill>
                <a:srgbClr val="326994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pl10"/>
            <p:cNvSpPr/>
            <p:nvPr/>
          </p:nvSpPr>
          <p:spPr>
            <a:xfrm>
              <a:off x="5112109" y="1989904"/>
              <a:ext cx="1899563" cy="1982007"/>
            </a:xfrm>
            <a:custGeom>
              <a:avLst/>
              <a:gdLst/>
              <a:ahLst/>
              <a:cxnLst/>
              <a:rect l="0" t="0" r="0" b="0"/>
              <a:pathLst>
                <a:path w="1899563" h="1982007">
                  <a:moveTo>
                    <a:pt x="1899563" y="1000183"/>
                  </a:moveTo>
                  <a:lnTo>
                    <a:pt x="1664978" y="0"/>
                  </a:lnTo>
                  <a:lnTo>
                    <a:pt x="606930" y="167773"/>
                  </a:lnTo>
                  <a:lnTo>
                    <a:pt x="0" y="1000183"/>
                  </a:lnTo>
                  <a:lnTo>
                    <a:pt x="520666" y="1982007"/>
                  </a:lnTo>
                  <a:lnTo>
                    <a:pt x="1607299" y="1900463"/>
                  </a:lnTo>
                  <a:lnTo>
                    <a:pt x="1899563" y="1000183"/>
                  </a:lnTo>
                </a:path>
              </a:pathLst>
            </a:custGeom>
            <a:ln w="28575" cap="rnd">
              <a:solidFill>
                <a:srgbClr val="E7A13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11"/>
            <p:cNvSpPr/>
            <p:nvPr/>
          </p:nvSpPr>
          <p:spPr>
            <a:xfrm>
              <a:off x="5831889" y="2619582"/>
              <a:ext cx="997301" cy="777674"/>
            </a:xfrm>
            <a:custGeom>
              <a:avLst/>
              <a:gdLst/>
              <a:ahLst/>
              <a:cxnLst/>
              <a:rect l="0" t="0" r="0" b="0"/>
              <a:pathLst>
                <a:path w="997301" h="777674">
                  <a:moveTo>
                    <a:pt x="997301" y="370505"/>
                  </a:moveTo>
                  <a:lnTo>
                    <a:pt x="574879" y="11733"/>
                  </a:lnTo>
                  <a:lnTo>
                    <a:pt x="153830" y="0"/>
                  </a:lnTo>
                  <a:lnTo>
                    <a:pt x="0" y="370505"/>
                  </a:lnTo>
                  <a:lnTo>
                    <a:pt x="161149" y="728335"/>
                  </a:lnTo>
                  <a:lnTo>
                    <a:pt x="602821" y="777674"/>
                  </a:lnTo>
                  <a:lnTo>
                    <a:pt x="997301" y="370505"/>
                  </a:lnTo>
                </a:path>
              </a:pathLst>
            </a:custGeom>
            <a:ln w="28575" cap="rnd">
              <a:solidFill>
                <a:srgbClr val="5D9648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12"/>
            <p:cNvSpPr/>
            <p:nvPr/>
          </p:nvSpPr>
          <p:spPr>
            <a:xfrm>
              <a:off x="5550520" y="2427941"/>
              <a:ext cx="1298222" cy="1124293"/>
            </a:xfrm>
            <a:custGeom>
              <a:avLst/>
              <a:gdLst/>
              <a:ahLst/>
              <a:cxnLst/>
              <a:rect l="0" t="0" r="0" b="0"/>
              <a:pathLst>
                <a:path w="1298222" h="1124293">
                  <a:moveTo>
                    <a:pt x="1298222" y="562146"/>
                  </a:moveTo>
                  <a:lnTo>
                    <a:pt x="973666" y="0"/>
                  </a:lnTo>
                  <a:lnTo>
                    <a:pt x="324555" y="0"/>
                  </a:lnTo>
                  <a:lnTo>
                    <a:pt x="0" y="562146"/>
                  </a:lnTo>
                  <a:lnTo>
                    <a:pt x="324555" y="1124293"/>
                  </a:lnTo>
                  <a:lnTo>
                    <a:pt x="973666" y="1124293"/>
                  </a:lnTo>
                  <a:lnTo>
                    <a:pt x="1298222" y="562146"/>
                  </a:lnTo>
                </a:path>
              </a:pathLst>
            </a:custGeom>
            <a:ln w="28575" cap="rnd">
              <a:solidFill>
                <a:srgbClr val="BC2D3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13"/>
            <p:cNvSpPr/>
            <p:nvPr/>
          </p:nvSpPr>
          <p:spPr>
            <a:xfrm>
              <a:off x="6199632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0" y="0"/>
                  </a:moveTo>
                  <a:lnTo>
                    <a:pt x="1298222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4"/>
            <p:cNvSpPr/>
            <p:nvPr/>
          </p:nvSpPr>
          <p:spPr>
            <a:xfrm>
              <a:off x="6199632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1124293"/>
                  </a:moveTo>
                  <a:lnTo>
                    <a:pt x="64911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5"/>
            <p:cNvSpPr/>
            <p:nvPr/>
          </p:nvSpPr>
          <p:spPr>
            <a:xfrm>
              <a:off x="5550520" y="1865794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1124293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6"/>
            <p:cNvSpPr/>
            <p:nvPr/>
          </p:nvSpPr>
          <p:spPr>
            <a:xfrm>
              <a:off x="4901409" y="2990088"/>
              <a:ext cx="1298222" cy="0"/>
            </a:xfrm>
            <a:custGeom>
              <a:avLst/>
              <a:gdLst/>
              <a:ahLst/>
              <a:cxnLst/>
              <a:rect l="0" t="0" r="0" b="0"/>
              <a:pathLst>
                <a:path w="1298222">
                  <a:moveTo>
                    <a:pt x="1298222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5550520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649111" y="0"/>
                  </a:moveTo>
                  <a:lnTo>
                    <a:pt x="0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8"/>
            <p:cNvSpPr/>
            <p:nvPr/>
          </p:nvSpPr>
          <p:spPr>
            <a:xfrm>
              <a:off x="6199632" y="2990088"/>
              <a:ext cx="649111" cy="1124293"/>
            </a:xfrm>
            <a:custGeom>
              <a:avLst/>
              <a:gdLst/>
              <a:ahLst/>
              <a:cxnLst/>
              <a:rect l="0" t="0" r="0" b="0"/>
              <a:pathLst>
                <a:path w="649111" h="1124293">
                  <a:moveTo>
                    <a:pt x="0" y="0"/>
                  </a:moveTo>
                  <a:lnTo>
                    <a:pt x="649111" y="1124293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tx19"/>
            <p:cNvSpPr/>
            <p:nvPr/>
          </p:nvSpPr>
          <p:spPr>
            <a:xfrm>
              <a:off x="7757498" y="2853975"/>
              <a:ext cx="507760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Religious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7757498" y="2988087"/>
              <a:ext cx="74745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charity donor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6814926" y="1518118"/>
              <a:ext cx="654557" cy="974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Arts/culture</a:t>
              </a:r>
            </a:p>
          </p:txBody>
        </p:sp>
        <p:sp>
          <p:nvSpPr>
            <p:cNvPr id="59" name="tx22"/>
            <p:cNvSpPr/>
            <p:nvPr/>
          </p:nvSpPr>
          <p:spPr>
            <a:xfrm>
              <a:off x="6791700" y="1638935"/>
              <a:ext cx="74745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charity donor</a:t>
              </a:r>
            </a:p>
          </p:txBody>
        </p:sp>
        <p:sp>
          <p:nvSpPr>
            <p:cNvPr id="60" name="tx23"/>
            <p:cNvSpPr/>
            <p:nvPr/>
          </p:nvSpPr>
          <p:spPr>
            <a:xfrm>
              <a:off x="5145557" y="1527048"/>
              <a:ext cx="366855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Health</a:t>
              </a:r>
            </a:p>
          </p:txBody>
        </p:sp>
        <p:sp>
          <p:nvSpPr>
            <p:cNvPr id="61" name="tx24"/>
            <p:cNvSpPr/>
            <p:nvPr/>
          </p:nvSpPr>
          <p:spPr>
            <a:xfrm>
              <a:off x="4860105" y="1638935"/>
              <a:ext cx="74745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charity donor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3826446" y="2876200"/>
              <a:ext cx="815318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Environmental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3894307" y="2988087"/>
              <a:ext cx="74745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charity donor</a:t>
              </a:r>
            </a:p>
          </p:txBody>
        </p:sp>
        <p:sp>
          <p:nvSpPr>
            <p:cNvPr id="62" name="tx27"/>
            <p:cNvSpPr/>
            <p:nvPr/>
          </p:nvSpPr>
          <p:spPr>
            <a:xfrm>
              <a:off x="4928921" y="4225352"/>
              <a:ext cx="655702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Educational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4860105" y="4337239"/>
              <a:ext cx="74745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charity donor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6689308" y="4293401"/>
              <a:ext cx="1157026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8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8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Does volunteer work</a:t>
              </a:r>
            </a:p>
          </p:txBody>
        </p:sp>
        <p:sp>
          <p:nvSpPr>
            <p:cNvPr id="30" name="rc30"/>
            <p:cNvSpPr/>
            <p:nvPr/>
          </p:nvSpPr>
          <p:spPr>
            <a:xfrm>
              <a:off x="6119638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1"/>
            <p:cNvSpPr/>
            <p:nvPr/>
          </p:nvSpPr>
          <p:spPr>
            <a:xfrm>
              <a:off x="6444194" y="2945677"/>
              <a:ext cx="159986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2"/>
            <p:cNvSpPr/>
            <p:nvPr/>
          </p:nvSpPr>
          <p:spPr>
            <a:xfrm>
              <a:off x="6728753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rc33"/>
            <p:cNvSpPr/>
            <p:nvPr/>
          </p:nvSpPr>
          <p:spPr>
            <a:xfrm>
              <a:off x="7053308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4"/>
            <p:cNvSpPr/>
            <p:nvPr/>
          </p:nvSpPr>
          <p:spPr>
            <a:xfrm>
              <a:off x="7377864" y="2945677"/>
              <a:ext cx="239979" cy="888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tx35"/>
            <p:cNvSpPr/>
            <p:nvPr/>
          </p:nvSpPr>
          <p:spPr>
            <a:xfrm>
              <a:off x="6132970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6457526" y="2950301"/>
              <a:ext cx="133322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90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6748751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7073307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110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7397862" y="2950301"/>
              <a:ext cx="199983" cy="767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825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825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120</a:t>
              </a:r>
            </a:p>
          </p:txBody>
        </p:sp>
      </p:grpSp>
      <p:sp>
        <p:nvSpPr>
          <p:cNvPr id="6" name="Slide Number 6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39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Age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914400" y="914400"/>
            <a:ext cx="7315200" cy="3657600"/>
            <a:chOff x="914400" y="914400"/>
            <a:chExt cx="7315200" cy="3657600"/>
          </a:xfrm>
        </p:grpSpPr>
        <p:sp>
          <p:nvSpPr>
            <p:cNvPr id="4" name="rc4"/>
            <p:cNvSpPr/>
            <p:nvPr/>
          </p:nvSpPr>
          <p:spPr>
            <a:xfrm>
              <a:off x="914400" y="914400"/>
              <a:ext cx="7315200" cy="365759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97" name="rc5"/>
            <p:cNvSpPr/>
            <p:nvPr/>
          </p:nvSpPr>
          <p:spPr>
            <a:xfrm>
              <a:off x="1375388" y="3187539"/>
              <a:ext cx="167463" cy="0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" name="rc6"/>
            <p:cNvSpPr/>
            <p:nvPr/>
          </p:nvSpPr>
          <p:spPr>
            <a:xfrm>
              <a:off x="1566774" y="3187539"/>
              <a:ext cx="167463" cy="0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" name="rc7"/>
            <p:cNvSpPr/>
            <p:nvPr/>
          </p:nvSpPr>
          <p:spPr>
            <a:xfrm>
              <a:off x="1758161" y="3187539"/>
              <a:ext cx="167463" cy="0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" name="rc8"/>
            <p:cNvSpPr/>
            <p:nvPr/>
          </p:nvSpPr>
          <p:spPr>
            <a:xfrm>
              <a:off x="1949548" y="3187539"/>
              <a:ext cx="167463" cy="0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" name="rc9"/>
            <p:cNvSpPr/>
            <p:nvPr/>
          </p:nvSpPr>
          <p:spPr>
            <a:xfrm>
              <a:off x="2332321" y="2179228"/>
              <a:ext cx="167463" cy="1008311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" name="rc10"/>
            <p:cNvSpPr/>
            <p:nvPr/>
          </p:nvSpPr>
          <p:spPr>
            <a:xfrm>
              <a:off x="2523708" y="2382517"/>
              <a:ext cx="167463" cy="805022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" name="rc11"/>
            <p:cNvSpPr/>
            <p:nvPr/>
          </p:nvSpPr>
          <p:spPr>
            <a:xfrm>
              <a:off x="2715094" y="2228018"/>
              <a:ext cx="167463" cy="959521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" name="rc12"/>
            <p:cNvSpPr/>
            <p:nvPr/>
          </p:nvSpPr>
          <p:spPr>
            <a:xfrm>
              <a:off x="2906481" y="2179228"/>
              <a:ext cx="167463" cy="1008311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" name="rc13"/>
            <p:cNvSpPr/>
            <p:nvPr/>
          </p:nvSpPr>
          <p:spPr>
            <a:xfrm>
              <a:off x="3289255" y="1634415"/>
              <a:ext cx="167463" cy="1553124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4" name="rc14"/>
            <p:cNvSpPr/>
            <p:nvPr/>
          </p:nvSpPr>
          <p:spPr>
            <a:xfrm>
              <a:off x="3480641" y="1610020"/>
              <a:ext cx="167463" cy="157751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5" name="rc15"/>
            <p:cNvSpPr/>
            <p:nvPr/>
          </p:nvSpPr>
          <p:spPr>
            <a:xfrm>
              <a:off x="3672028" y="1870230"/>
              <a:ext cx="167463" cy="1317309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6" name="rc16"/>
            <p:cNvSpPr/>
            <p:nvPr/>
          </p:nvSpPr>
          <p:spPr>
            <a:xfrm>
              <a:off x="3863415" y="1740125"/>
              <a:ext cx="167463" cy="1447414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7" name="rc17"/>
            <p:cNvSpPr/>
            <p:nvPr/>
          </p:nvSpPr>
          <p:spPr>
            <a:xfrm>
              <a:off x="4246188" y="1520574"/>
              <a:ext cx="167463" cy="1666965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8" name="rc18"/>
            <p:cNvSpPr/>
            <p:nvPr/>
          </p:nvSpPr>
          <p:spPr>
            <a:xfrm>
              <a:off x="4437575" y="1788914"/>
              <a:ext cx="167463" cy="1398625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9" name="rc19"/>
            <p:cNvSpPr/>
            <p:nvPr/>
          </p:nvSpPr>
          <p:spPr>
            <a:xfrm>
              <a:off x="4628961" y="2000334"/>
              <a:ext cx="167463" cy="1187204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0" name="rc20"/>
            <p:cNvSpPr/>
            <p:nvPr/>
          </p:nvSpPr>
          <p:spPr>
            <a:xfrm>
              <a:off x="4820348" y="1853967"/>
              <a:ext cx="167463" cy="1333572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1" name="rc21"/>
            <p:cNvSpPr/>
            <p:nvPr/>
          </p:nvSpPr>
          <p:spPr>
            <a:xfrm>
              <a:off x="5203121" y="1740125"/>
              <a:ext cx="167463" cy="1447414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2" name="rc22"/>
            <p:cNvSpPr/>
            <p:nvPr/>
          </p:nvSpPr>
          <p:spPr>
            <a:xfrm>
              <a:off x="5394508" y="1764520"/>
              <a:ext cx="167463" cy="1423019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3" name="rc23"/>
            <p:cNvSpPr/>
            <p:nvPr/>
          </p:nvSpPr>
          <p:spPr>
            <a:xfrm>
              <a:off x="5585894" y="1797046"/>
              <a:ext cx="167463" cy="1390493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4" name="rc24"/>
            <p:cNvSpPr/>
            <p:nvPr/>
          </p:nvSpPr>
          <p:spPr>
            <a:xfrm>
              <a:off x="5777281" y="1797046"/>
              <a:ext cx="167463" cy="1390493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5" name="rc25"/>
            <p:cNvSpPr/>
            <p:nvPr/>
          </p:nvSpPr>
          <p:spPr>
            <a:xfrm>
              <a:off x="6160055" y="2057255"/>
              <a:ext cx="167463" cy="1130284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6" name="rc26"/>
            <p:cNvSpPr/>
            <p:nvPr/>
          </p:nvSpPr>
          <p:spPr>
            <a:xfrm>
              <a:off x="6351441" y="1829572"/>
              <a:ext cx="167463" cy="1357967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7" name="rc27"/>
            <p:cNvSpPr/>
            <p:nvPr/>
          </p:nvSpPr>
          <p:spPr>
            <a:xfrm>
              <a:off x="6542828" y="1699467"/>
              <a:ext cx="167463" cy="1488072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8" name="rc28"/>
            <p:cNvSpPr/>
            <p:nvPr/>
          </p:nvSpPr>
          <p:spPr>
            <a:xfrm>
              <a:off x="6734215" y="1837704"/>
              <a:ext cx="167463" cy="1349835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9" name="rc29"/>
            <p:cNvSpPr/>
            <p:nvPr/>
          </p:nvSpPr>
          <p:spPr>
            <a:xfrm>
              <a:off x="7116988" y="1853967"/>
              <a:ext cx="167463" cy="1333572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0" name="rc30"/>
            <p:cNvSpPr/>
            <p:nvPr/>
          </p:nvSpPr>
          <p:spPr>
            <a:xfrm>
              <a:off x="7308375" y="1626284"/>
              <a:ext cx="167463" cy="1561255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1" name="rc31"/>
            <p:cNvSpPr/>
            <p:nvPr/>
          </p:nvSpPr>
          <p:spPr>
            <a:xfrm>
              <a:off x="7499761" y="1398600"/>
              <a:ext cx="167463" cy="1788939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2" name="rc32"/>
            <p:cNvSpPr/>
            <p:nvPr/>
          </p:nvSpPr>
          <p:spPr>
            <a:xfrm>
              <a:off x="7691148" y="1585626"/>
              <a:ext cx="167463" cy="1601913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3" name="tx33"/>
            <p:cNvSpPr/>
            <p:nvPr/>
          </p:nvSpPr>
          <p:spPr>
            <a:xfrm>
              <a:off x="1396316" y="2995143"/>
              <a:ext cx="125607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0%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1587702" y="2995143"/>
              <a:ext cx="125607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0%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1779089" y="2995143"/>
              <a:ext cx="125607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0%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1970476" y="2995143"/>
              <a:ext cx="125607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0%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2328062" y="1956583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12%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2519448" y="2165970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10%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2710835" y="2006835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12%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2902222" y="1956583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12%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3284995" y="1395425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19%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3476382" y="1370298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19%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3667768" y="1638314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16%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3859155" y="1504306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18%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4241928" y="1278168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20%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4433315" y="1554559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17%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4624702" y="1772322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15%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4816088" y="1621563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16%</a:t>
              </a:r>
            </a:p>
          </p:txBody>
        </p:sp>
        <p:sp>
          <p:nvSpPr>
            <p:cNvPr id="49" name="tx49"/>
            <p:cNvSpPr/>
            <p:nvPr/>
          </p:nvSpPr>
          <p:spPr>
            <a:xfrm>
              <a:off x="5198862" y="1504306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18%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5390248" y="1529433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18%</a:t>
              </a:r>
            </a:p>
          </p:txBody>
        </p:sp>
        <p:sp>
          <p:nvSpPr>
            <p:cNvPr id="51" name="tx51"/>
            <p:cNvSpPr/>
            <p:nvPr/>
          </p:nvSpPr>
          <p:spPr>
            <a:xfrm>
              <a:off x="5581635" y="1562935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17%</a:t>
              </a:r>
            </a:p>
          </p:txBody>
        </p:sp>
        <p:sp>
          <p:nvSpPr>
            <p:cNvPr id="52" name="tx52"/>
            <p:cNvSpPr/>
            <p:nvPr/>
          </p:nvSpPr>
          <p:spPr>
            <a:xfrm>
              <a:off x="5773022" y="1562935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17%</a:t>
              </a:r>
            </a:p>
          </p:txBody>
        </p:sp>
        <p:sp>
          <p:nvSpPr>
            <p:cNvPr id="53" name="tx53"/>
            <p:cNvSpPr/>
            <p:nvPr/>
          </p:nvSpPr>
          <p:spPr>
            <a:xfrm>
              <a:off x="6155795" y="1830950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14%</a:t>
              </a:r>
            </a:p>
          </p:txBody>
        </p:sp>
        <p:sp>
          <p:nvSpPr>
            <p:cNvPr id="54" name="tx54"/>
            <p:cNvSpPr/>
            <p:nvPr/>
          </p:nvSpPr>
          <p:spPr>
            <a:xfrm>
              <a:off x="6347182" y="1596437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17%</a:t>
              </a:r>
            </a:p>
          </p:txBody>
        </p:sp>
        <p:sp>
          <p:nvSpPr>
            <p:cNvPr id="55" name="tx55"/>
            <p:cNvSpPr/>
            <p:nvPr/>
          </p:nvSpPr>
          <p:spPr>
            <a:xfrm>
              <a:off x="6538568" y="1462429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18%</a:t>
              </a:r>
            </a:p>
          </p:txBody>
        </p:sp>
        <p:sp>
          <p:nvSpPr>
            <p:cNvPr id="56" name="tx56"/>
            <p:cNvSpPr/>
            <p:nvPr/>
          </p:nvSpPr>
          <p:spPr>
            <a:xfrm>
              <a:off x="6729955" y="1604812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17%</a:t>
              </a:r>
            </a:p>
          </p:txBody>
        </p:sp>
        <p:sp>
          <p:nvSpPr>
            <p:cNvPr id="57" name="tx57"/>
            <p:cNvSpPr/>
            <p:nvPr/>
          </p:nvSpPr>
          <p:spPr>
            <a:xfrm>
              <a:off x="7112728" y="1621563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16%</a:t>
              </a:r>
            </a:p>
          </p:txBody>
        </p:sp>
        <p:sp>
          <p:nvSpPr>
            <p:cNvPr id="58" name="tx58"/>
            <p:cNvSpPr/>
            <p:nvPr/>
          </p:nvSpPr>
          <p:spPr>
            <a:xfrm>
              <a:off x="7304115" y="1387049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19%</a:t>
              </a:r>
            </a:p>
          </p:txBody>
        </p:sp>
        <p:sp>
          <p:nvSpPr>
            <p:cNvPr id="59" name="tx59"/>
            <p:cNvSpPr/>
            <p:nvPr/>
          </p:nvSpPr>
          <p:spPr>
            <a:xfrm>
              <a:off x="7495502" y="1152536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22%</a:t>
              </a:r>
            </a:p>
          </p:txBody>
        </p:sp>
        <p:sp>
          <p:nvSpPr>
            <p:cNvPr id="60" name="tx60"/>
            <p:cNvSpPr/>
            <p:nvPr/>
          </p:nvSpPr>
          <p:spPr>
            <a:xfrm>
              <a:off x="7686888" y="1345172"/>
              <a:ext cx="175982" cy="5754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62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62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20%</a:t>
              </a:r>
            </a:p>
          </p:txBody>
        </p:sp>
        <p:sp>
          <p:nvSpPr>
            <p:cNvPr id="61" name="tx61"/>
            <p:cNvSpPr/>
            <p:nvPr/>
          </p:nvSpPr>
          <p:spPr>
            <a:xfrm>
              <a:off x="1423689" y="3371451"/>
              <a:ext cx="645021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Under 18</a:t>
              </a:r>
            </a:p>
          </p:txBody>
        </p:sp>
        <p:sp>
          <p:nvSpPr>
            <p:cNvPr id="62" name="tx62"/>
            <p:cNvSpPr/>
            <p:nvPr/>
          </p:nvSpPr>
          <p:spPr>
            <a:xfrm>
              <a:off x="2500165" y="3373833"/>
              <a:ext cx="40593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18-24</a:t>
              </a:r>
            </a:p>
          </p:txBody>
        </p:sp>
        <p:sp>
          <p:nvSpPr>
            <p:cNvPr id="63" name="tx63"/>
            <p:cNvSpPr/>
            <p:nvPr/>
          </p:nvSpPr>
          <p:spPr>
            <a:xfrm>
              <a:off x="3457099" y="3373833"/>
              <a:ext cx="40593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25-34</a:t>
              </a:r>
            </a:p>
          </p:txBody>
        </p:sp>
        <p:sp>
          <p:nvSpPr>
            <p:cNvPr id="64" name="tx64"/>
            <p:cNvSpPr/>
            <p:nvPr/>
          </p:nvSpPr>
          <p:spPr>
            <a:xfrm>
              <a:off x="4414032" y="3373833"/>
              <a:ext cx="40593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35-44</a:t>
              </a:r>
            </a:p>
          </p:txBody>
        </p:sp>
        <p:sp>
          <p:nvSpPr>
            <p:cNvPr id="65" name="tx65"/>
            <p:cNvSpPr/>
            <p:nvPr/>
          </p:nvSpPr>
          <p:spPr>
            <a:xfrm>
              <a:off x="5370965" y="3375817"/>
              <a:ext cx="405934" cy="1037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45-54</a:t>
              </a:r>
            </a:p>
          </p:txBody>
        </p:sp>
        <p:sp>
          <p:nvSpPr>
            <p:cNvPr id="66" name="tx66"/>
            <p:cNvSpPr/>
            <p:nvPr/>
          </p:nvSpPr>
          <p:spPr>
            <a:xfrm>
              <a:off x="6327899" y="3373833"/>
              <a:ext cx="405934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55-64</a:t>
              </a:r>
            </a:p>
          </p:txBody>
        </p:sp>
        <p:sp>
          <p:nvSpPr>
            <p:cNvPr id="67" name="tx67"/>
            <p:cNvSpPr/>
            <p:nvPr/>
          </p:nvSpPr>
          <p:spPr>
            <a:xfrm>
              <a:off x="7104886" y="3371451"/>
              <a:ext cx="765826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65 or older</a:t>
              </a:r>
            </a:p>
          </p:txBody>
        </p:sp>
        <p:sp>
          <p:nvSpPr>
            <p:cNvPr id="68" name="rc68"/>
            <p:cNvSpPr/>
            <p:nvPr/>
          </p:nvSpPr>
          <p:spPr>
            <a:xfrm>
              <a:off x="1887052" y="3683240"/>
              <a:ext cx="5459894" cy="68511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9" name="rc69"/>
            <p:cNvSpPr/>
            <p:nvPr/>
          </p:nvSpPr>
          <p:spPr>
            <a:xfrm>
              <a:off x="1991344" y="3737240"/>
              <a:ext cx="201168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0" name="rc70"/>
            <p:cNvSpPr/>
            <p:nvPr/>
          </p:nvSpPr>
          <p:spPr>
            <a:xfrm>
              <a:off x="1991344" y="3737240"/>
              <a:ext cx="201168" cy="577119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1" name="pl71"/>
            <p:cNvSpPr/>
            <p:nvPr/>
          </p:nvSpPr>
          <p:spPr>
            <a:xfrm>
              <a:off x="1991344" y="3737240"/>
              <a:ext cx="201167" cy="577119"/>
            </a:xfrm>
            <a:custGeom>
              <a:avLst/>
              <a:gdLst/>
              <a:ahLst/>
              <a:cxnLst/>
              <a:rect l="0" t="0" r="0" b="0"/>
              <a:pathLst>
                <a:path w="201167" h="577119">
                  <a:moveTo>
                    <a:pt x="0" y="577119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72" name="rc72"/>
            <p:cNvSpPr/>
            <p:nvPr/>
          </p:nvSpPr>
          <p:spPr>
            <a:xfrm>
              <a:off x="3364317" y="3737240"/>
              <a:ext cx="201167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3" name="rc73"/>
            <p:cNvSpPr/>
            <p:nvPr/>
          </p:nvSpPr>
          <p:spPr>
            <a:xfrm>
              <a:off x="3364317" y="3737240"/>
              <a:ext cx="201167" cy="577119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4" name="pl74"/>
            <p:cNvSpPr/>
            <p:nvPr/>
          </p:nvSpPr>
          <p:spPr>
            <a:xfrm>
              <a:off x="3364317" y="3737240"/>
              <a:ext cx="201167" cy="577119"/>
            </a:xfrm>
            <a:custGeom>
              <a:avLst/>
              <a:gdLst/>
              <a:ahLst/>
              <a:cxnLst/>
              <a:rect l="0" t="0" r="0" b="0"/>
              <a:pathLst>
                <a:path w="201167" h="577119">
                  <a:moveTo>
                    <a:pt x="0" y="577119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75" name="rc75"/>
            <p:cNvSpPr/>
            <p:nvPr/>
          </p:nvSpPr>
          <p:spPr>
            <a:xfrm>
              <a:off x="4645035" y="3737240"/>
              <a:ext cx="201167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6" name="rc76"/>
            <p:cNvSpPr/>
            <p:nvPr/>
          </p:nvSpPr>
          <p:spPr>
            <a:xfrm>
              <a:off x="4645035" y="3737240"/>
              <a:ext cx="201167" cy="577119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7" name="pl77"/>
            <p:cNvSpPr/>
            <p:nvPr/>
          </p:nvSpPr>
          <p:spPr>
            <a:xfrm>
              <a:off x="4645035" y="3737240"/>
              <a:ext cx="201167" cy="577119"/>
            </a:xfrm>
            <a:custGeom>
              <a:avLst/>
              <a:gdLst/>
              <a:ahLst/>
              <a:cxnLst/>
              <a:rect l="0" t="0" r="0" b="0"/>
              <a:pathLst>
                <a:path w="201167" h="577119">
                  <a:moveTo>
                    <a:pt x="0" y="577119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78" name="rc78"/>
            <p:cNvSpPr/>
            <p:nvPr/>
          </p:nvSpPr>
          <p:spPr>
            <a:xfrm>
              <a:off x="6015999" y="3737240"/>
              <a:ext cx="201167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9" name="rc79"/>
            <p:cNvSpPr/>
            <p:nvPr/>
          </p:nvSpPr>
          <p:spPr>
            <a:xfrm>
              <a:off x="6015999" y="3737240"/>
              <a:ext cx="201167" cy="577119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0" name="pl80"/>
            <p:cNvSpPr/>
            <p:nvPr/>
          </p:nvSpPr>
          <p:spPr>
            <a:xfrm>
              <a:off x="6015999" y="3737240"/>
              <a:ext cx="201168" cy="577119"/>
            </a:xfrm>
            <a:custGeom>
              <a:avLst/>
              <a:gdLst/>
              <a:ahLst/>
              <a:cxnLst/>
              <a:rect l="0" t="0" r="0" b="0"/>
              <a:pathLst>
                <a:path w="201168" h="577119">
                  <a:moveTo>
                    <a:pt x="0" y="577119"/>
                  </a:moveTo>
                  <a:lnTo>
                    <a:pt x="201168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81" name="tx81"/>
            <p:cNvSpPr/>
            <p:nvPr/>
          </p:nvSpPr>
          <p:spPr>
            <a:xfrm>
              <a:off x="2217658" y="3773562"/>
              <a:ext cx="743954" cy="1087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Grocery      </a:t>
              </a:r>
            </a:p>
          </p:txBody>
        </p:sp>
        <p:sp>
          <p:nvSpPr>
            <p:cNvPr id="82" name="tx82"/>
            <p:cNvSpPr/>
            <p:nvPr/>
          </p:nvSpPr>
          <p:spPr>
            <a:xfrm>
              <a:off x="2217658" y="3895021"/>
              <a:ext cx="112151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Delivery Users      </a:t>
              </a:r>
            </a:p>
          </p:txBody>
        </p:sp>
        <p:sp>
          <p:nvSpPr>
            <p:cNvPr id="83" name="tx83"/>
            <p:cNvSpPr/>
            <p:nvPr/>
          </p:nvSpPr>
          <p:spPr>
            <a:xfrm>
              <a:off x="2217658" y="4018465"/>
              <a:ext cx="102925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Post / During      </a:t>
              </a:r>
            </a:p>
          </p:txBody>
        </p:sp>
        <p:sp>
          <p:nvSpPr>
            <p:cNvPr id="84" name="tx84"/>
            <p:cNvSpPr/>
            <p:nvPr/>
          </p:nvSpPr>
          <p:spPr>
            <a:xfrm>
              <a:off x="2217658" y="4164134"/>
              <a:ext cx="915125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COVID-19 i      </a:t>
              </a:r>
            </a:p>
          </p:txBody>
        </p:sp>
        <p:sp>
          <p:nvSpPr>
            <p:cNvPr id="85" name="tx85"/>
            <p:cNvSpPr/>
            <p:nvPr/>
          </p:nvSpPr>
          <p:spPr>
            <a:xfrm>
              <a:off x="3590631" y="3711840"/>
              <a:ext cx="743954" cy="1087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Grocery      </a:t>
              </a:r>
            </a:p>
          </p:txBody>
        </p:sp>
        <p:sp>
          <p:nvSpPr>
            <p:cNvPr id="86" name="tx86"/>
            <p:cNvSpPr/>
            <p:nvPr/>
          </p:nvSpPr>
          <p:spPr>
            <a:xfrm>
              <a:off x="3590631" y="3833299"/>
              <a:ext cx="765106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Delivery      </a:t>
              </a:r>
            </a:p>
          </p:txBody>
        </p:sp>
        <p:sp>
          <p:nvSpPr>
            <p:cNvPr id="87" name="tx87"/>
            <p:cNvSpPr/>
            <p:nvPr/>
          </p:nvSpPr>
          <p:spPr>
            <a:xfrm>
              <a:off x="3590631" y="3978968"/>
              <a:ext cx="833809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Intenders      </a:t>
              </a:r>
            </a:p>
          </p:txBody>
        </p:sp>
        <p:sp>
          <p:nvSpPr>
            <p:cNvPr id="88" name="tx88"/>
            <p:cNvSpPr/>
            <p:nvPr/>
          </p:nvSpPr>
          <p:spPr>
            <a:xfrm>
              <a:off x="3590631" y="4080187"/>
              <a:ext cx="102925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During / Post      </a:t>
              </a:r>
            </a:p>
          </p:txBody>
        </p:sp>
        <p:sp>
          <p:nvSpPr>
            <p:cNvPr id="89" name="tx89"/>
            <p:cNvSpPr/>
            <p:nvPr/>
          </p:nvSpPr>
          <p:spPr>
            <a:xfrm>
              <a:off x="3590631" y="4227841"/>
              <a:ext cx="660350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COVID      </a:t>
              </a:r>
            </a:p>
          </p:txBody>
        </p:sp>
        <p:sp>
          <p:nvSpPr>
            <p:cNvPr id="90" name="tx90"/>
            <p:cNvSpPr/>
            <p:nvPr/>
          </p:nvSpPr>
          <p:spPr>
            <a:xfrm>
              <a:off x="4871349" y="3793802"/>
              <a:ext cx="1111132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Not interested      </a:t>
              </a:r>
            </a:p>
          </p:txBody>
        </p:sp>
        <p:sp>
          <p:nvSpPr>
            <p:cNvPr id="91" name="tx91"/>
            <p:cNvSpPr/>
            <p:nvPr/>
          </p:nvSpPr>
          <p:spPr>
            <a:xfrm>
              <a:off x="4871349" y="3895021"/>
              <a:ext cx="88448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in Grocery      </a:t>
              </a:r>
            </a:p>
          </p:txBody>
        </p:sp>
        <p:sp>
          <p:nvSpPr>
            <p:cNvPr id="92" name="tx92"/>
            <p:cNvSpPr/>
            <p:nvPr/>
          </p:nvSpPr>
          <p:spPr>
            <a:xfrm>
              <a:off x="4871349" y="4018465"/>
              <a:ext cx="111950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Delivery Post /      </a:t>
              </a:r>
            </a:p>
          </p:txBody>
        </p:sp>
        <p:sp>
          <p:nvSpPr>
            <p:cNvPr id="93" name="tx93"/>
            <p:cNvSpPr/>
            <p:nvPr/>
          </p:nvSpPr>
          <p:spPr>
            <a:xfrm>
              <a:off x="4871349" y="4141909"/>
              <a:ext cx="108088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During COVID      </a:t>
              </a:r>
            </a:p>
          </p:txBody>
        </p:sp>
        <p:sp>
          <p:nvSpPr>
            <p:cNvPr id="94" name="tx94"/>
            <p:cNvSpPr/>
            <p:nvPr/>
          </p:nvSpPr>
          <p:spPr>
            <a:xfrm>
              <a:off x="6242313" y="3917246"/>
              <a:ext cx="105063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US Adult Gen      </a:t>
              </a:r>
            </a:p>
          </p:txBody>
        </p:sp>
        <p:sp>
          <p:nvSpPr>
            <p:cNvPr id="95" name="tx95"/>
            <p:cNvSpPr/>
            <p:nvPr/>
          </p:nvSpPr>
          <p:spPr>
            <a:xfrm>
              <a:off x="6242313" y="4022037"/>
              <a:ext cx="502071" cy="1071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Pop      </a:t>
              </a:r>
            </a:p>
          </p:txBody>
        </p:sp>
      </p:grpSp>
      <p:sp>
        <p:nvSpPr>
          <p:cNvPr id="5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4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Charitable Giving (continued)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1097280"/>
          <a:ext cx="7315200" cy="3657600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Attribute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Users Post / During COVID-19 i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Intenders During / Post COVID 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 interested in Grocery Delivery Post / During COVID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 Adult Gen Pop Percentage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Religious charity donor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Arts/culture charity donor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Health charity donor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64%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63%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53%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Environmental charity donor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Educational charity donor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56%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47%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51%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Does volunteer work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42%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45%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38%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1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40%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40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DeepProfile Indices Summary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914400" y="914400"/>
          <a:ext cx="7315200" cy="3657600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5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Index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5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Users Post / During COVID-19 i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5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Grocery Delivery Intenders During / Post COVID 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5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Not interested in Grocery Delivery Post / During COVID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500" b="1" i="1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US Adult Gen Pop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4775BC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5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Market Maven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114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108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93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5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Social Media Influence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118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125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88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5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Social Media Platforms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111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119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91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5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Price Sensitivity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93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93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103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5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Informed Consumer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113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107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94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5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Tech Savvy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129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133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82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5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Entertainment Technology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119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121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88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5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TV Viewing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105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109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95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5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Health &amp; Wellness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106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101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98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5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Food &amp; Cooking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114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107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94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5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Dining Out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107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114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93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5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Money Manager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107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102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97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5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Sports Fan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105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102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97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5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Environmental Consciousness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114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93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B3D9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500" b="1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Charitable Giving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109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112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94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60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100</a:t>
                      </a:r>
                    </a:p>
                  </a:txBody>
                  <a:tcPr marL="63500" marR="63500" marT="63500" marB="63500" anchor="ctr">
                    <a:lnL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D1E8FF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6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41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Questions?</a:t>
            </a:r>
          </a:p>
        </p:txBody>
      </p:sp>
      <p:sp>
        <p:nvSpPr>
          <p:cNvPr id="26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5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2318581" y="2448606"/>
            <a:ext cx="4506838" cy="830997"/>
          </a:xfrm>
        </p:spPr>
        <p:txBody>
          <a:bodyPr/>
          <a:lstStyle>
            <a:lvl1pPr algn="l">
              <a:defRPr sz="1600" b="0" baseline="0">
                <a:solidFill>
                  <a:schemeClr val="tx1"/>
                </a:solidFill>
              </a:defRPr>
            </a:lvl1pPr>
          </a:lstStyle>
          <a:p>
            <a:r>
              <a:t>Do you have questions about this report? Need training on the system or want to dig deeper into some of this data?</a:t>
            </a:r>
          </a:p>
        </p:txBody>
      </p:sp>
      <p:sp>
        <p:nvSpPr>
          <p:cNvPr id="6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2318581" y="3576014"/>
            <a:ext cx="4506838" cy="338554"/>
          </a:xfrm>
        </p:spPr>
        <p:txBody>
          <a:bodyPr/>
          <a:lstStyle>
            <a:lvl1pPr algn="ctr">
              <a:defRPr sz="1600" b="0" baseline="0">
                <a:solidFill>
                  <a:schemeClr val="tx1"/>
                </a:solidFill>
              </a:defRPr>
            </a:lvl1pPr>
          </a:lstStyle>
          <a:p>
            <a:r>
              <a:t>support@civicscience.com
(412) 281-1954</a:t>
            </a:r>
          </a:p>
        </p:txBody>
      </p:sp>
      <p:sp>
        <p:nvSpPr>
          <p:cNvPr id="3" name="Slide Number 5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42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Income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914400" y="914400"/>
            <a:ext cx="7315200" cy="3657600"/>
            <a:chOff x="914400" y="914400"/>
            <a:chExt cx="7315200" cy="3657600"/>
          </a:xfrm>
        </p:grpSpPr>
        <p:sp>
          <p:nvSpPr>
            <p:cNvPr id="4" name="rc4"/>
            <p:cNvSpPr/>
            <p:nvPr/>
          </p:nvSpPr>
          <p:spPr>
            <a:xfrm>
              <a:off x="914400" y="914400"/>
              <a:ext cx="7315200" cy="365759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88" name="rc5"/>
            <p:cNvSpPr/>
            <p:nvPr/>
          </p:nvSpPr>
          <p:spPr>
            <a:xfrm>
              <a:off x="1408186" y="2451383"/>
              <a:ext cx="194473" cy="753772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" name="rc6"/>
            <p:cNvSpPr/>
            <p:nvPr/>
          </p:nvSpPr>
          <p:spPr>
            <a:xfrm>
              <a:off x="1630441" y="2348235"/>
              <a:ext cx="194473" cy="856920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" name="rc7"/>
            <p:cNvSpPr/>
            <p:nvPr/>
          </p:nvSpPr>
          <p:spPr>
            <a:xfrm>
              <a:off x="1852697" y="2316497"/>
              <a:ext cx="194473" cy="888658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" name="rc8"/>
            <p:cNvSpPr/>
            <p:nvPr/>
          </p:nvSpPr>
          <p:spPr>
            <a:xfrm>
              <a:off x="2074952" y="2316497"/>
              <a:ext cx="194473" cy="88865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" name="rc9"/>
            <p:cNvSpPr/>
            <p:nvPr/>
          </p:nvSpPr>
          <p:spPr>
            <a:xfrm>
              <a:off x="2519463" y="1784889"/>
              <a:ext cx="194473" cy="1420266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" name="rc10"/>
            <p:cNvSpPr/>
            <p:nvPr/>
          </p:nvSpPr>
          <p:spPr>
            <a:xfrm>
              <a:off x="2741719" y="1396101"/>
              <a:ext cx="194473" cy="1809054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" name="rc11"/>
            <p:cNvSpPr/>
            <p:nvPr/>
          </p:nvSpPr>
          <p:spPr>
            <a:xfrm>
              <a:off x="2963974" y="1459576"/>
              <a:ext cx="194473" cy="1745578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" name="rc12"/>
            <p:cNvSpPr/>
            <p:nvPr/>
          </p:nvSpPr>
          <p:spPr>
            <a:xfrm>
              <a:off x="3186230" y="1538921"/>
              <a:ext cx="194473" cy="1666234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" name="rc13"/>
            <p:cNvSpPr/>
            <p:nvPr/>
          </p:nvSpPr>
          <p:spPr>
            <a:xfrm>
              <a:off x="3630741" y="1951512"/>
              <a:ext cx="194473" cy="1253642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4" name="rc14"/>
            <p:cNvSpPr/>
            <p:nvPr/>
          </p:nvSpPr>
          <p:spPr>
            <a:xfrm>
              <a:off x="3852996" y="1705544"/>
              <a:ext cx="194473" cy="1499610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5" name="rc15"/>
            <p:cNvSpPr/>
            <p:nvPr/>
          </p:nvSpPr>
          <p:spPr>
            <a:xfrm>
              <a:off x="4075252" y="1689675"/>
              <a:ext cx="194473" cy="1515479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6" name="rc16"/>
            <p:cNvSpPr/>
            <p:nvPr/>
          </p:nvSpPr>
          <p:spPr>
            <a:xfrm>
              <a:off x="4297507" y="1761086"/>
              <a:ext cx="194473" cy="1444069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7" name="rc17"/>
            <p:cNvSpPr/>
            <p:nvPr/>
          </p:nvSpPr>
          <p:spPr>
            <a:xfrm>
              <a:off x="4742018" y="1967381"/>
              <a:ext cx="194473" cy="1237774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8" name="rc18"/>
            <p:cNvSpPr/>
            <p:nvPr/>
          </p:nvSpPr>
          <p:spPr>
            <a:xfrm>
              <a:off x="4964274" y="1935643"/>
              <a:ext cx="194473" cy="1269511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9" name="rc19"/>
            <p:cNvSpPr/>
            <p:nvPr/>
          </p:nvSpPr>
          <p:spPr>
            <a:xfrm>
              <a:off x="5186529" y="1935643"/>
              <a:ext cx="194473" cy="1269511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0" name="rc20"/>
            <p:cNvSpPr/>
            <p:nvPr/>
          </p:nvSpPr>
          <p:spPr>
            <a:xfrm>
              <a:off x="5408785" y="1959447"/>
              <a:ext cx="194473" cy="124570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1" name="rc21"/>
            <p:cNvSpPr/>
            <p:nvPr/>
          </p:nvSpPr>
          <p:spPr>
            <a:xfrm>
              <a:off x="5853296" y="1411970"/>
              <a:ext cx="194473" cy="1793185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2" name="rc22"/>
            <p:cNvSpPr/>
            <p:nvPr/>
          </p:nvSpPr>
          <p:spPr>
            <a:xfrm>
              <a:off x="6075551" y="1681741"/>
              <a:ext cx="194473" cy="1523414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3" name="rc23"/>
            <p:cNvSpPr/>
            <p:nvPr/>
          </p:nvSpPr>
          <p:spPr>
            <a:xfrm>
              <a:off x="6297807" y="1673807"/>
              <a:ext cx="194473" cy="1531348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4" name="rc24"/>
            <p:cNvSpPr/>
            <p:nvPr/>
          </p:nvSpPr>
          <p:spPr>
            <a:xfrm>
              <a:off x="6520062" y="1626200"/>
              <a:ext cx="194473" cy="1578955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5" name="rc25"/>
            <p:cNvSpPr/>
            <p:nvPr/>
          </p:nvSpPr>
          <p:spPr>
            <a:xfrm>
              <a:off x="6964573" y="1737282"/>
              <a:ext cx="194473" cy="1467873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6" name="rc26"/>
            <p:cNvSpPr/>
            <p:nvPr/>
          </p:nvSpPr>
          <p:spPr>
            <a:xfrm>
              <a:off x="7186829" y="2237152"/>
              <a:ext cx="194473" cy="968002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7" name="rc27"/>
            <p:cNvSpPr/>
            <p:nvPr/>
          </p:nvSpPr>
          <p:spPr>
            <a:xfrm>
              <a:off x="7409084" y="2221284"/>
              <a:ext cx="194473" cy="983871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8" name="rc28"/>
            <p:cNvSpPr/>
            <p:nvPr/>
          </p:nvSpPr>
          <p:spPr>
            <a:xfrm>
              <a:off x="7631340" y="2102267"/>
              <a:ext cx="194473" cy="110288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9" name="tx29"/>
            <p:cNvSpPr/>
            <p:nvPr/>
          </p:nvSpPr>
          <p:spPr>
            <a:xfrm>
              <a:off x="1405302" y="2235255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10%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1627558" y="2129012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11%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1849813" y="2096322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11%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2072069" y="2096322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11%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2516580" y="1548766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18%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2738835" y="1148314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23%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2961091" y="1213694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22%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3183346" y="1295419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21%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3627857" y="1720388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16%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3850113" y="1467041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19%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4072368" y="1450696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19%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4294624" y="1524249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18%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4739135" y="1736733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16%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4961390" y="1704043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16%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5183646" y="1704043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16%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5405901" y="1728561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16%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5850412" y="1164659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23%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6072668" y="1442524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19%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6294923" y="1434351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19%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6517179" y="1385316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20%</a:t>
              </a:r>
            </a:p>
          </p:txBody>
        </p:sp>
        <p:sp>
          <p:nvSpPr>
            <p:cNvPr id="49" name="tx49"/>
            <p:cNvSpPr/>
            <p:nvPr/>
          </p:nvSpPr>
          <p:spPr>
            <a:xfrm>
              <a:off x="6961690" y="1499731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18%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7183945" y="2014598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12%</a:t>
              </a:r>
            </a:p>
          </p:txBody>
        </p:sp>
        <p:sp>
          <p:nvSpPr>
            <p:cNvPr id="51" name="tx51"/>
            <p:cNvSpPr/>
            <p:nvPr/>
          </p:nvSpPr>
          <p:spPr>
            <a:xfrm>
              <a:off x="7406201" y="1998253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12%</a:t>
              </a:r>
            </a:p>
          </p:txBody>
        </p:sp>
        <p:sp>
          <p:nvSpPr>
            <p:cNvPr id="52" name="tx52"/>
            <p:cNvSpPr/>
            <p:nvPr/>
          </p:nvSpPr>
          <p:spPr>
            <a:xfrm>
              <a:off x="7628456" y="1875665"/>
              <a:ext cx="200240" cy="672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70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708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14%</a:t>
              </a:r>
            </a:p>
          </p:txBody>
        </p:sp>
        <p:sp>
          <p:nvSpPr>
            <p:cNvPr id="53" name="tx53"/>
            <p:cNvSpPr/>
            <p:nvPr/>
          </p:nvSpPr>
          <p:spPr>
            <a:xfrm>
              <a:off x="1648743" y="3375817"/>
              <a:ext cx="380125" cy="1037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&lt;$25k</a:t>
              </a:r>
            </a:p>
          </p:txBody>
        </p:sp>
        <p:sp>
          <p:nvSpPr>
            <p:cNvPr id="54" name="tx54"/>
            <p:cNvSpPr/>
            <p:nvPr/>
          </p:nvSpPr>
          <p:spPr>
            <a:xfrm>
              <a:off x="2678202" y="3375817"/>
              <a:ext cx="543762" cy="1037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$25-$50k</a:t>
              </a:r>
            </a:p>
          </p:txBody>
        </p:sp>
        <p:sp>
          <p:nvSpPr>
            <p:cNvPr id="55" name="tx55"/>
            <p:cNvSpPr/>
            <p:nvPr/>
          </p:nvSpPr>
          <p:spPr>
            <a:xfrm>
              <a:off x="3789480" y="3375817"/>
              <a:ext cx="543762" cy="1037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$50-$75k</a:t>
              </a:r>
            </a:p>
          </p:txBody>
        </p:sp>
        <p:sp>
          <p:nvSpPr>
            <p:cNvPr id="56" name="tx56"/>
            <p:cNvSpPr/>
            <p:nvPr/>
          </p:nvSpPr>
          <p:spPr>
            <a:xfrm>
              <a:off x="4864397" y="3375817"/>
              <a:ext cx="616483" cy="1037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$75-$100k</a:t>
              </a:r>
            </a:p>
          </p:txBody>
        </p:sp>
        <p:sp>
          <p:nvSpPr>
            <p:cNvPr id="57" name="tx57"/>
            <p:cNvSpPr/>
            <p:nvPr/>
          </p:nvSpPr>
          <p:spPr>
            <a:xfrm>
              <a:off x="5939313" y="3375817"/>
              <a:ext cx="689204" cy="1037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$100-$150k</a:t>
              </a:r>
            </a:p>
          </p:txBody>
        </p:sp>
        <p:sp>
          <p:nvSpPr>
            <p:cNvPr id="58" name="tx58"/>
            <p:cNvSpPr/>
            <p:nvPr/>
          </p:nvSpPr>
          <p:spPr>
            <a:xfrm>
              <a:off x="7168770" y="3375817"/>
              <a:ext cx="452846" cy="1037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&gt;$150k</a:t>
              </a:r>
            </a:p>
          </p:txBody>
        </p:sp>
        <p:sp>
          <p:nvSpPr>
            <p:cNvPr id="59" name="rc59"/>
            <p:cNvSpPr/>
            <p:nvPr/>
          </p:nvSpPr>
          <p:spPr>
            <a:xfrm>
              <a:off x="1887052" y="3683240"/>
              <a:ext cx="5459894" cy="68511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0" name="rc60"/>
            <p:cNvSpPr/>
            <p:nvPr/>
          </p:nvSpPr>
          <p:spPr>
            <a:xfrm>
              <a:off x="1991344" y="3737240"/>
              <a:ext cx="201168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1" name="rc61"/>
            <p:cNvSpPr/>
            <p:nvPr/>
          </p:nvSpPr>
          <p:spPr>
            <a:xfrm>
              <a:off x="1991344" y="3737240"/>
              <a:ext cx="201168" cy="577119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2" name="pl62"/>
            <p:cNvSpPr/>
            <p:nvPr/>
          </p:nvSpPr>
          <p:spPr>
            <a:xfrm>
              <a:off x="1991344" y="3737240"/>
              <a:ext cx="201167" cy="577119"/>
            </a:xfrm>
            <a:custGeom>
              <a:avLst/>
              <a:gdLst/>
              <a:ahLst/>
              <a:cxnLst/>
              <a:rect l="0" t="0" r="0" b="0"/>
              <a:pathLst>
                <a:path w="201167" h="577119">
                  <a:moveTo>
                    <a:pt x="0" y="577119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3" name="rc63"/>
            <p:cNvSpPr/>
            <p:nvPr/>
          </p:nvSpPr>
          <p:spPr>
            <a:xfrm>
              <a:off x="3364317" y="3737240"/>
              <a:ext cx="201167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4" name="rc64"/>
            <p:cNvSpPr/>
            <p:nvPr/>
          </p:nvSpPr>
          <p:spPr>
            <a:xfrm>
              <a:off x="3364317" y="3737240"/>
              <a:ext cx="201167" cy="577119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5" name="pl65"/>
            <p:cNvSpPr/>
            <p:nvPr/>
          </p:nvSpPr>
          <p:spPr>
            <a:xfrm>
              <a:off x="3364317" y="3737240"/>
              <a:ext cx="201167" cy="577119"/>
            </a:xfrm>
            <a:custGeom>
              <a:avLst/>
              <a:gdLst/>
              <a:ahLst/>
              <a:cxnLst/>
              <a:rect l="0" t="0" r="0" b="0"/>
              <a:pathLst>
                <a:path w="201167" h="577119">
                  <a:moveTo>
                    <a:pt x="0" y="577119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6" name="rc66"/>
            <p:cNvSpPr/>
            <p:nvPr/>
          </p:nvSpPr>
          <p:spPr>
            <a:xfrm>
              <a:off x="4645035" y="3737240"/>
              <a:ext cx="201167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7" name="rc67"/>
            <p:cNvSpPr/>
            <p:nvPr/>
          </p:nvSpPr>
          <p:spPr>
            <a:xfrm>
              <a:off x="4645035" y="3737240"/>
              <a:ext cx="201167" cy="577119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8" name="pl68"/>
            <p:cNvSpPr/>
            <p:nvPr/>
          </p:nvSpPr>
          <p:spPr>
            <a:xfrm>
              <a:off x="4645035" y="3737240"/>
              <a:ext cx="201167" cy="577119"/>
            </a:xfrm>
            <a:custGeom>
              <a:avLst/>
              <a:gdLst/>
              <a:ahLst/>
              <a:cxnLst/>
              <a:rect l="0" t="0" r="0" b="0"/>
              <a:pathLst>
                <a:path w="201167" h="577119">
                  <a:moveTo>
                    <a:pt x="0" y="577119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69" name="rc69"/>
            <p:cNvSpPr/>
            <p:nvPr/>
          </p:nvSpPr>
          <p:spPr>
            <a:xfrm>
              <a:off x="6015999" y="3737240"/>
              <a:ext cx="201167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0" name="rc70"/>
            <p:cNvSpPr/>
            <p:nvPr/>
          </p:nvSpPr>
          <p:spPr>
            <a:xfrm>
              <a:off x="6015999" y="3737240"/>
              <a:ext cx="201167" cy="577119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1" name="pl71"/>
            <p:cNvSpPr/>
            <p:nvPr/>
          </p:nvSpPr>
          <p:spPr>
            <a:xfrm>
              <a:off x="6015999" y="3737240"/>
              <a:ext cx="201168" cy="577119"/>
            </a:xfrm>
            <a:custGeom>
              <a:avLst/>
              <a:gdLst/>
              <a:ahLst/>
              <a:cxnLst/>
              <a:rect l="0" t="0" r="0" b="0"/>
              <a:pathLst>
                <a:path w="201168" h="577119">
                  <a:moveTo>
                    <a:pt x="0" y="577119"/>
                  </a:moveTo>
                  <a:lnTo>
                    <a:pt x="201168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72" name="tx72"/>
            <p:cNvSpPr/>
            <p:nvPr/>
          </p:nvSpPr>
          <p:spPr>
            <a:xfrm>
              <a:off x="2217658" y="3773562"/>
              <a:ext cx="743954" cy="1087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Grocery      </a:t>
              </a:r>
            </a:p>
          </p:txBody>
        </p:sp>
        <p:sp>
          <p:nvSpPr>
            <p:cNvPr id="73" name="tx73"/>
            <p:cNvSpPr/>
            <p:nvPr/>
          </p:nvSpPr>
          <p:spPr>
            <a:xfrm>
              <a:off x="2217658" y="3895021"/>
              <a:ext cx="112151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Delivery Users      </a:t>
              </a:r>
            </a:p>
          </p:txBody>
        </p:sp>
        <p:sp>
          <p:nvSpPr>
            <p:cNvPr id="74" name="tx74"/>
            <p:cNvSpPr/>
            <p:nvPr/>
          </p:nvSpPr>
          <p:spPr>
            <a:xfrm>
              <a:off x="2217658" y="4018465"/>
              <a:ext cx="102925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Post / During      </a:t>
              </a:r>
            </a:p>
          </p:txBody>
        </p:sp>
        <p:sp>
          <p:nvSpPr>
            <p:cNvPr id="75" name="tx75"/>
            <p:cNvSpPr/>
            <p:nvPr/>
          </p:nvSpPr>
          <p:spPr>
            <a:xfrm>
              <a:off x="2217658" y="4164134"/>
              <a:ext cx="915125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COVID-19 i      </a:t>
              </a:r>
            </a:p>
          </p:txBody>
        </p:sp>
        <p:sp>
          <p:nvSpPr>
            <p:cNvPr id="76" name="tx76"/>
            <p:cNvSpPr/>
            <p:nvPr/>
          </p:nvSpPr>
          <p:spPr>
            <a:xfrm>
              <a:off x="3590631" y="3711840"/>
              <a:ext cx="743954" cy="1087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Grocery      </a:t>
              </a:r>
            </a:p>
          </p:txBody>
        </p:sp>
        <p:sp>
          <p:nvSpPr>
            <p:cNvPr id="77" name="tx77"/>
            <p:cNvSpPr/>
            <p:nvPr/>
          </p:nvSpPr>
          <p:spPr>
            <a:xfrm>
              <a:off x="3590631" y="3833299"/>
              <a:ext cx="765106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Delivery      </a:t>
              </a:r>
            </a:p>
          </p:txBody>
        </p:sp>
        <p:sp>
          <p:nvSpPr>
            <p:cNvPr id="78" name="tx78"/>
            <p:cNvSpPr/>
            <p:nvPr/>
          </p:nvSpPr>
          <p:spPr>
            <a:xfrm>
              <a:off x="3590631" y="3978968"/>
              <a:ext cx="833809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Intenders      </a:t>
              </a:r>
            </a:p>
          </p:txBody>
        </p:sp>
        <p:sp>
          <p:nvSpPr>
            <p:cNvPr id="79" name="tx79"/>
            <p:cNvSpPr/>
            <p:nvPr/>
          </p:nvSpPr>
          <p:spPr>
            <a:xfrm>
              <a:off x="3590631" y="4080187"/>
              <a:ext cx="102925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During / Post      </a:t>
              </a:r>
            </a:p>
          </p:txBody>
        </p:sp>
        <p:sp>
          <p:nvSpPr>
            <p:cNvPr id="80" name="tx80"/>
            <p:cNvSpPr/>
            <p:nvPr/>
          </p:nvSpPr>
          <p:spPr>
            <a:xfrm>
              <a:off x="3590631" y="4227841"/>
              <a:ext cx="660350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COVID      </a:t>
              </a:r>
            </a:p>
          </p:txBody>
        </p:sp>
        <p:sp>
          <p:nvSpPr>
            <p:cNvPr id="81" name="tx81"/>
            <p:cNvSpPr/>
            <p:nvPr/>
          </p:nvSpPr>
          <p:spPr>
            <a:xfrm>
              <a:off x="4871349" y="3793802"/>
              <a:ext cx="1111132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Not interested      </a:t>
              </a:r>
            </a:p>
          </p:txBody>
        </p:sp>
        <p:sp>
          <p:nvSpPr>
            <p:cNvPr id="82" name="tx82"/>
            <p:cNvSpPr/>
            <p:nvPr/>
          </p:nvSpPr>
          <p:spPr>
            <a:xfrm>
              <a:off x="4871349" y="3895021"/>
              <a:ext cx="88448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in Grocery      </a:t>
              </a:r>
            </a:p>
          </p:txBody>
        </p:sp>
        <p:sp>
          <p:nvSpPr>
            <p:cNvPr id="83" name="tx83"/>
            <p:cNvSpPr/>
            <p:nvPr/>
          </p:nvSpPr>
          <p:spPr>
            <a:xfrm>
              <a:off x="4871349" y="4018465"/>
              <a:ext cx="111950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Delivery Post /      </a:t>
              </a:r>
            </a:p>
          </p:txBody>
        </p:sp>
        <p:sp>
          <p:nvSpPr>
            <p:cNvPr id="84" name="tx84"/>
            <p:cNvSpPr/>
            <p:nvPr/>
          </p:nvSpPr>
          <p:spPr>
            <a:xfrm>
              <a:off x="4871349" y="4141909"/>
              <a:ext cx="108088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During COVID      </a:t>
              </a:r>
            </a:p>
          </p:txBody>
        </p:sp>
        <p:sp>
          <p:nvSpPr>
            <p:cNvPr id="85" name="tx85"/>
            <p:cNvSpPr/>
            <p:nvPr/>
          </p:nvSpPr>
          <p:spPr>
            <a:xfrm>
              <a:off x="6242313" y="3917246"/>
              <a:ext cx="105063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US Adult Gen      </a:t>
              </a:r>
            </a:p>
          </p:txBody>
        </p:sp>
        <p:sp>
          <p:nvSpPr>
            <p:cNvPr id="86" name="tx86"/>
            <p:cNvSpPr/>
            <p:nvPr/>
          </p:nvSpPr>
          <p:spPr>
            <a:xfrm>
              <a:off x="6242313" y="4022037"/>
              <a:ext cx="502071" cy="1071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Pop      </a:t>
              </a:r>
            </a:p>
          </p:txBody>
        </p:sp>
      </p:grpSp>
      <p:sp>
        <p:nvSpPr>
          <p:cNvPr id="5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Education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914400" y="914400"/>
            <a:ext cx="7315200" cy="3657600"/>
            <a:chOff x="914400" y="914400"/>
            <a:chExt cx="7315200" cy="3657600"/>
          </a:xfrm>
        </p:grpSpPr>
        <p:sp>
          <p:nvSpPr>
            <p:cNvPr id="4" name="rc4"/>
            <p:cNvSpPr/>
            <p:nvPr/>
          </p:nvSpPr>
          <p:spPr>
            <a:xfrm>
              <a:off x="914400" y="914400"/>
              <a:ext cx="7315200" cy="365759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70" name="rc5"/>
            <p:cNvSpPr/>
            <p:nvPr/>
          </p:nvSpPr>
          <p:spPr>
            <a:xfrm>
              <a:off x="1520637" y="2682777"/>
              <a:ext cx="287080" cy="522377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" name="rc6"/>
            <p:cNvSpPr/>
            <p:nvPr/>
          </p:nvSpPr>
          <p:spPr>
            <a:xfrm>
              <a:off x="1848728" y="2609461"/>
              <a:ext cx="287080" cy="595694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" name="rc7"/>
            <p:cNvSpPr/>
            <p:nvPr/>
          </p:nvSpPr>
          <p:spPr>
            <a:xfrm>
              <a:off x="2176820" y="2522398"/>
              <a:ext cx="287079" cy="682757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" name="rc8"/>
            <p:cNvSpPr/>
            <p:nvPr/>
          </p:nvSpPr>
          <p:spPr>
            <a:xfrm>
              <a:off x="2504911" y="2559056"/>
              <a:ext cx="287079" cy="646099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" name="rc9"/>
            <p:cNvSpPr/>
            <p:nvPr/>
          </p:nvSpPr>
          <p:spPr>
            <a:xfrm>
              <a:off x="3161094" y="2146653"/>
              <a:ext cx="287080" cy="1058502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" name="rc10"/>
            <p:cNvSpPr/>
            <p:nvPr/>
          </p:nvSpPr>
          <p:spPr>
            <a:xfrm>
              <a:off x="3489185" y="1935869"/>
              <a:ext cx="287079" cy="1269286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" name="rc11"/>
            <p:cNvSpPr/>
            <p:nvPr/>
          </p:nvSpPr>
          <p:spPr>
            <a:xfrm>
              <a:off x="3817277" y="2027514"/>
              <a:ext cx="287080" cy="1177641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" name="rc12"/>
            <p:cNvSpPr/>
            <p:nvPr/>
          </p:nvSpPr>
          <p:spPr>
            <a:xfrm>
              <a:off x="4145368" y="2055007"/>
              <a:ext cx="287079" cy="1150147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" name="rc13"/>
            <p:cNvSpPr/>
            <p:nvPr/>
          </p:nvSpPr>
          <p:spPr>
            <a:xfrm>
              <a:off x="4801551" y="1331010"/>
              <a:ext cx="287079" cy="1874145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4" name="rc14"/>
            <p:cNvSpPr/>
            <p:nvPr/>
          </p:nvSpPr>
          <p:spPr>
            <a:xfrm>
              <a:off x="5129642" y="1381415"/>
              <a:ext cx="287079" cy="1823740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5" name="rc15"/>
            <p:cNvSpPr/>
            <p:nvPr/>
          </p:nvSpPr>
          <p:spPr>
            <a:xfrm>
              <a:off x="5457734" y="1427237"/>
              <a:ext cx="287079" cy="1777917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6" name="rc16"/>
            <p:cNvSpPr/>
            <p:nvPr/>
          </p:nvSpPr>
          <p:spPr>
            <a:xfrm>
              <a:off x="5785825" y="1413491"/>
              <a:ext cx="287079" cy="1791664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7" name="rc17"/>
            <p:cNvSpPr/>
            <p:nvPr/>
          </p:nvSpPr>
          <p:spPr>
            <a:xfrm>
              <a:off x="6442008" y="2077919"/>
              <a:ext cx="287080" cy="1127236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8" name="rc18"/>
            <p:cNvSpPr/>
            <p:nvPr/>
          </p:nvSpPr>
          <p:spPr>
            <a:xfrm>
              <a:off x="6770100" y="2311614"/>
              <a:ext cx="287080" cy="893541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9" name="rc19"/>
            <p:cNvSpPr/>
            <p:nvPr/>
          </p:nvSpPr>
          <p:spPr>
            <a:xfrm>
              <a:off x="7098191" y="2265791"/>
              <a:ext cx="287080" cy="939363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0" name="rc20"/>
            <p:cNvSpPr/>
            <p:nvPr/>
          </p:nvSpPr>
          <p:spPr>
            <a:xfrm>
              <a:off x="7426282" y="2215387"/>
              <a:ext cx="287080" cy="98976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1" name="tx21"/>
            <p:cNvSpPr/>
            <p:nvPr/>
          </p:nvSpPr>
          <p:spPr>
            <a:xfrm>
              <a:off x="1536049" y="2530614"/>
              <a:ext cx="25625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7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7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11%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1864141" y="2455098"/>
              <a:ext cx="25625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7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7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13%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2192232" y="2365423"/>
              <a:ext cx="25625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7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7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15%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2520323" y="2403181"/>
              <a:ext cx="25625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7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7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14%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3176506" y="1978405"/>
              <a:ext cx="25625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7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7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23%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3504598" y="1761298"/>
              <a:ext cx="25625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7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7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28%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3832689" y="1855692"/>
              <a:ext cx="25625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7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7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26%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4160781" y="1884011"/>
              <a:ext cx="25625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7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7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25%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4816963" y="1138293"/>
              <a:ext cx="25625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7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7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41%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5145055" y="1190210"/>
              <a:ext cx="25625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7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7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40%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5473146" y="1237408"/>
              <a:ext cx="25625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7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7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39%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5801238" y="1223249"/>
              <a:ext cx="25625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7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7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39%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6457421" y="1907609"/>
              <a:ext cx="25625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7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7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25%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6785512" y="2148316"/>
              <a:ext cx="25625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7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7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20%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7113603" y="2101118"/>
              <a:ext cx="25625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7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7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20%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7441695" y="2049201"/>
              <a:ext cx="256255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7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7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22%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1712062" y="3384151"/>
              <a:ext cx="888503" cy="954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HS/GED or Less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3084573" y="3368872"/>
              <a:ext cx="1424396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Some college, no degree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4920674" y="3368872"/>
              <a:ext cx="1033109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Bachelor's degree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6590096" y="3368872"/>
              <a:ext cx="975177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Graduate degree</a:t>
              </a:r>
            </a:p>
          </p:txBody>
        </p:sp>
        <p:sp>
          <p:nvSpPr>
            <p:cNvPr id="41" name="rc41"/>
            <p:cNvSpPr/>
            <p:nvPr/>
          </p:nvSpPr>
          <p:spPr>
            <a:xfrm>
              <a:off x="1887052" y="3683240"/>
              <a:ext cx="5459894" cy="68511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42" name="rc42"/>
            <p:cNvSpPr/>
            <p:nvPr/>
          </p:nvSpPr>
          <p:spPr>
            <a:xfrm>
              <a:off x="1991344" y="3737240"/>
              <a:ext cx="201168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3" name="rc43"/>
            <p:cNvSpPr/>
            <p:nvPr/>
          </p:nvSpPr>
          <p:spPr>
            <a:xfrm>
              <a:off x="1991344" y="3737240"/>
              <a:ext cx="201168" cy="577119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4" name="pl44"/>
            <p:cNvSpPr/>
            <p:nvPr/>
          </p:nvSpPr>
          <p:spPr>
            <a:xfrm>
              <a:off x="1991344" y="3737240"/>
              <a:ext cx="201167" cy="577119"/>
            </a:xfrm>
            <a:custGeom>
              <a:avLst/>
              <a:gdLst/>
              <a:ahLst/>
              <a:cxnLst/>
              <a:rect l="0" t="0" r="0" b="0"/>
              <a:pathLst>
                <a:path w="201167" h="577119">
                  <a:moveTo>
                    <a:pt x="0" y="577119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45" name="rc45"/>
            <p:cNvSpPr/>
            <p:nvPr/>
          </p:nvSpPr>
          <p:spPr>
            <a:xfrm>
              <a:off x="3364317" y="3737240"/>
              <a:ext cx="201167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6" name="rc46"/>
            <p:cNvSpPr/>
            <p:nvPr/>
          </p:nvSpPr>
          <p:spPr>
            <a:xfrm>
              <a:off x="3364317" y="3737240"/>
              <a:ext cx="201167" cy="577119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7" name="pl47"/>
            <p:cNvSpPr/>
            <p:nvPr/>
          </p:nvSpPr>
          <p:spPr>
            <a:xfrm>
              <a:off x="3364317" y="3737240"/>
              <a:ext cx="201167" cy="577119"/>
            </a:xfrm>
            <a:custGeom>
              <a:avLst/>
              <a:gdLst/>
              <a:ahLst/>
              <a:cxnLst/>
              <a:rect l="0" t="0" r="0" b="0"/>
              <a:pathLst>
                <a:path w="201167" h="577119">
                  <a:moveTo>
                    <a:pt x="0" y="577119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48" name="rc48"/>
            <p:cNvSpPr/>
            <p:nvPr/>
          </p:nvSpPr>
          <p:spPr>
            <a:xfrm>
              <a:off x="4645035" y="3737240"/>
              <a:ext cx="201167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9" name="rc49"/>
            <p:cNvSpPr/>
            <p:nvPr/>
          </p:nvSpPr>
          <p:spPr>
            <a:xfrm>
              <a:off x="4645035" y="3737240"/>
              <a:ext cx="201167" cy="577119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0" name="pl50"/>
            <p:cNvSpPr/>
            <p:nvPr/>
          </p:nvSpPr>
          <p:spPr>
            <a:xfrm>
              <a:off x="4645035" y="3737240"/>
              <a:ext cx="201167" cy="577119"/>
            </a:xfrm>
            <a:custGeom>
              <a:avLst/>
              <a:gdLst/>
              <a:ahLst/>
              <a:cxnLst/>
              <a:rect l="0" t="0" r="0" b="0"/>
              <a:pathLst>
                <a:path w="201167" h="577119">
                  <a:moveTo>
                    <a:pt x="0" y="577119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51" name="rc51"/>
            <p:cNvSpPr/>
            <p:nvPr/>
          </p:nvSpPr>
          <p:spPr>
            <a:xfrm>
              <a:off x="6015999" y="3737240"/>
              <a:ext cx="201167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2" name="rc52"/>
            <p:cNvSpPr/>
            <p:nvPr/>
          </p:nvSpPr>
          <p:spPr>
            <a:xfrm>
              <a:off x="6015999" y="3737240"/>
              <a:ext cx="201167" cy="577119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3" name="pl53"/>
            <p:cNvSpPr/>
            <p:nvPr/>
          </p:nvSpPr>
          <p:spPr>
            <a:xfrm>
              <a:off x="6015999" y="3737240"/>
              <a:ext cx="201168" cy="577119"/>
            </a:xfrm>
            <a:custGeom>
              <a:avLst/>
              <a:gdLst/>
              <a:ahLst/>
              <a:cxnLst/>
              <a:rect l="0" t="0" r="0" b="0"/>
              <a:pathLst>
                <a:path w="201168" h="577119">
                  <a:moveTo>
                    <a:pt x="0" y="577119"/>
                  </a:moveTo>
                  <a:lnTo>
                    <a:pt x="201168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54" name="tx54"/>
            <p:cNvSpPr/>
            <p:nvPr/>
          </p:nvSpPr>
          <p:spPr>
            <a:xfrm>
              <a:off x="2217658" y="3773562"/>
              <a:ext cx="743954" cy="1087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Grocery      </a:t>
              </a:r>
            </a:p>
          </p:txBody>
        </p:sp>
        <p:sp>
          <p:nvSpPr>
            <p:cNvPr id="55" name="tx55"/>
            <p:cNvSpPr/>
            <p:nvPr/>
          </p:nvSpPr>
          <p:spPr>
            <a:xfrm>
              <a:off x="2217658" y="3895021"/>
              <a:ext cx="112151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Delivery Users      </a:t>
              </a:r>
            </a:p>
          </p:txBody>
        </p:sp>
        <p:sp>
          <p:nvSpPr>
            <p:cNvPr id="56" name="tx56"/>
            <p:cNvSpPr/>
            <p:nvPr/>
          </p:nvSpPr>
          <p:spPr>
            <a:xfrm>
              <a:off x="2217658" y="4018465"/>
              <a:ext cx="102925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Post / During      </a:t>
              </a:r>
            </a:p>
          </p:txBody>
        </p:sp>
        <p:sp>
          <p:nvSpPr>
            <p:cNvPr id="57" name="tx57"/>
            <p:cNvSpPr/>
            <p:nvPr/>
          </p:nvSpPr>
          <p:spPr>
            <a:xfrm>
              <a:off x="2217658" y="4164134"/>
              <a:ext cx="915125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COVID-19 i      </a:t>
              </a:r>
            </a:p>
          </p:txBody>
        </p:sp>
        <p:sp>
          <p:nvSpPr>
            <p:cNvPr id="58" name="tx58"/>
            <p:cNvSpPr/>
            <p:nvPr/>
          </p:nvSpPr>
          <p:spPr>
            <a:xfrm>
              <a:off x="3590631" y="3711840"/>
              <a:ext cx="743954" cy="1087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Grocery      </a:t>
              </a:r>
            </a:p>
          </p:txBody>
        </p:sp>
        <p:sp>
          <p:nvSpPr>
            <p:cNvPr id="59" name="tx59"/>
            <p:cNvSpPr/>
            <p:nvPr/>
          </p:nvSpPr>
          <p:spPr>
            <a:xfrm>
              <a:off x="3590631" y="3833299"/>
              <a:ext cx="765106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Delivery      </a:t>
              </a:r>
            </a:p>
          </p:txBody>
        </p:sp>
        <p:sp>
          <p:nvSpPr>
            <p:cNvPr id="60" name="tx60"/>
            <p:cNvSpPr/>
            <p:nvPr/>
          </p:nvSpPr>
          <p:spPr>
            <a:xfrm>
              <a:off x="3590631" y="3978968"/>
              <a:ext cx="833809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Intenders      </a:t>
              </a:r>
            </a:p>
          </p:txBody>
        </p:sp>
        <p:sp>
          <p:nvSpPr>
            <p:cNvPr id="61" name="tx61"/>
            <p:cNvSpPr/>
            <p:nvPr/>
          </p:nvSpPr>
          <p:spPr>
            <a:xfrm>
              <a:off x="3590631" y="4080187"/>
              <a:ext cx="102925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During / Post      </a:t>
              </a:r>
            </a:p>
          </p:txBody>
        </p:sp>
        <p:sp>
          <p:nvSpPr>
            <p:cNvPr id="62" name="tx62"/>
            <p:cNvSpPr/>
            <p:nvPr/>
          </p:nvSpPr>
          <p:spPr>
            <a:xfrm>
              <a:off x="3590631" y="4227841"/>
              <a:ext cx="660350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COVID      </a:t>
              </a:r>
            </a:p>
          </p:txBody>
        </p:sp>
        <p:sp>
          <p:nvSpPr>
            <p:cNvPr id="63" name="tx63"/>
            <p:cNvSpPr/>
            <p:nvPr/>
          </p:nvSpPr>
          <p:spPr>
            <a:xfrm>
              <a:off x="4871349" y="3793802"/>
              <a:ext cx="1111132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Not interested      </a:t>
              </a:r>
            </a:p>
          </p:txBody>
        </p:sp>
        <p:sp>
          <p:nvSpPr>
            <p:cNvPr id="64" name="tx64"/>
            <p:cNvSpPr/>
            <p:nvPr/>
          </p:nvSpPr>
          <p:spPr>
            <a:xfrm>
              <a:off x="4871349" y="3895021"/>
              <a:ext cx="88448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in Grocery      </a:t>
              </a:r>
            </a:p>
          </p:txBody>
        </p:sp>
        <p:sp>
          <p:nvSpPr>
            <p:cNvPr id="65" name="tx65"/>
            <p:cNvSpPr/>
            <p:nvPr/>
          </p:nvSpPr>
          <p:spPr>
            <a:xfrm>
              <a:off x="4871349" y="4018465"/>
              <a:ext cx="111950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Delivery Post /      </a:t>
              </a:r>
            </a:p>
          </p:txBody>
        </p:sp>
        <p:sp>
          <p:nvSpPr>
            <p:cNvPr id="66" name="tx66"/>
            <p:cNvSpPr/>
            <p:nvPr/>
          </p:nvSpPr>
          <p:spPr>
            <a:xfrm>
              <a:off x="4871349" y="4141909"/>
              <a:ext cx="108088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During COVID      </a:t>
              </a:r>
            </a:p>
          </p:txBody>
        </p:sp>
        <p:sp>
          <p:nvSpPr>
            <p:cNvPr id="67" name="tx67"/>
            <p:cNvSpPr/>
            <p:nvPr/>
          </p:nvSpPr>
          <p:spPr>
            <a:xfrm>
              <a:off x="6242313" y="3917246"/>
              <a:ext cx="105063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US Adult Gen      </a:t>
              </a:r>
            </a:p>
          </p:txBody>
        </p:sp>
        <p:sp>
          <p:nvSpPr>
            <p:cNvPr id="68" name="tx68"/>
            <p:cNvSpPr/>
            <p:nvPr/>
          </p:nvSpPr>
          <p:spPr>
            <a:xfrm>
              <a:off x="6242313" y="4022037"/>
              <a:ext cx="502071" cy="1071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Pop      </a:t>
              </a:r>
            </a:p>
          </p:txBody>
        </p:sp>
      </p:grpSp>
      <p:sp>
        <p:nvSpPr>
          <p:cNvPr id="5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Parental Status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914400" y="914400"/>
            <a:ext cx="7315200" cy="3657600"/>
            <a:chOff x="914400" y="914400"/>
            <a:chExt cx="7315200" cy="3657600"/>
          </a:xfrm>
        </p:grpSpPr>
        <p:sp>
          <p:nvSpPr>
            <p:cNvPr id="4" name="rc4"/>
            <p:cNvSpPr/>
            <p:nvPr/>
          </p:nvSpPr>
          <p:spPr>
            <a:xfrm>
              <a:off x="914400" y="914400"/>
              <a:ext cx="7315200" cy="365759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1" name="rc5"/>
            <p:cNvSpPr/>
            <p:nvPr/>
          </p:nvSpPr>
          <p:spPr>
            <a:xfrm>
              <a:off x="1629573" y="1322456"/>
              <a:ext cx="376792" cy="1865083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" name="rc6"/>
            <p:cNvSpPr/>
            <p:nvPr/>
          </p:nvSpPr>
          <p:spPr>
            <a:xfrm>
              <a:off x="2060193" y="1469810"/>
              <a:ext cx="376792" cy="171772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" name="rc7"/>
            <p:cNvSpPr/>
            <p:nvPr/>
          </p:nvSpPr>
          <p:spPr>
            <a:xfrm>
              <a:off x="2490813" y="1562433"/>
              <a:ext cx="376792" cy="1625106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" name="rc8"/>
            <p:cNvSpPr/>
            <p:nvPr/>
          </p:nvSpPr>
          <p:spPr>
            <a:xfrm>
              <a:off x="2921433" y="1499281"/>
              <a:ext cx="376792" cy="168825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" name="rc9"/>
            <p:cNvSpPr/>
            <p:nvPr/>
          </p:nvSpPr>
          <p:spPr>
            <a:xfrm>
              <a:off x="3782673" y="2185531"/>
              <a:ext cx="376792" cy="100200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" name="rc10"/>
            <p:cNvSpPr/>
            <p:nvPr/>
          </p:nvSpPr>
          <p:spPr>
            <a:xfrm>
              <a:off x="4213293" y="2046597"/>
              <a:ext cx="376792" cy="1140942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" name="rc11"/>
            <p:cNvSpPr/>
            <p:nvPr/>
          </p:nvSpPr>
          <p:spPr>
            <a:xfrm>
              <a:off x="4643913" y="1996075"/>
              <a:ext cx="376792" cy="1191463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" name="rc12"/>
            <p:cNvSpPr/>
            <p:nvPr/>
          </p:nvSpPr>
          <p:spPr>
            <a:xfrm>
              <a:off x="5074533" y="2063437"/>
              <a:ext cx="376792" cy="1124102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" name="rc13"/>
            <p:cNvSpPr/>
            <p:nvPr/>
          </p:nvSpPr>
          <p:spPr>
            <a:xfrm>
              <a:off x="5935773" y="1844511"/>
              <a:ext cx="376792" cy="134302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4" name="rc14"/>
            <p:cNvSpPr/>
            <p:nvPr/>
          </p:nvSpPr>
          <p:spPr>
            <a:xfrm>
              <a:off x="6366393" y="1836091"/>
              <a:ext cx="376792" cy="13514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5" name="rc15"/>
            <p:cNvSpPr/>
            <p:nvPr/>
          </p:nvSpPr>
          <p:spPr>
            <a:xfrm>
              <a:off x="6797013" y="1793990"/>
              <a:ext cx="376792" cy="1393549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6" name="rc16"/>
            <p:cNvSpPr/>
            <p:nvPr/>
          </p:nvSpPr>
          <p:spPr>
            <a:xfrm>
              <a:off x="7227633" y="1789780"/>
              <a:ext cx="376792" cy="1397759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7" name="tx17"/>
            <p:cNvSpPr/>
            <p:nvPr/>
          </p:nvSpPr>
          <p:spPr>
            <a:xfrm>
              <a:off x="1657865" y="1127433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44%</a:t>
              </a:r>
            </a:p>
          </p:txBody>
        </p:sp>
        <p:sp>
          <p:nvSpPr>
            <p:cNvPr id="18" name="tx18"/>
            <p:cNvSpPr/>
            <p:nvPr/>
          </p:nvSpPr>
          <p:spPr>
            <a:xfrm>
              <a:off x="2088485" y="1279208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41%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2519105" y="1374610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39%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2949725" y="1309563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40%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3810965" y="2016400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24%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4241585" y="1873298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27%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4672205" y="1821261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28%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5102825" y="1890644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27%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5964065" y="1665150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32%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6394685" y="1656477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32%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6825305" y="1613113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33%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7255925" y="1608776"/>
              <a:ext cx="320208" cy="10576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33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3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33%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2235625" y="3375817"/>
              <a:ext cx="456548" cy="1037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Parent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4172251" y="3344464"/>
              <a:ext cx="889496" cy="13513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Grandparent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6512118" y="3371451"/>
              <a:ext cx="515962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Neither</a:t>
              </a:r>
            </a:p>
          </p:txBody>
        </p:sp>
        <p:sp>
          <p:nvSpPr>
            <p:cNvPr id="32" name="rc32"/>
            <p:cNvSpPr/>
            <p:nvPr/>
          </p:nvSpPr>
          <p:spPr>
            <a:xfrm>
              <a:off x="1887052" y="3683240"/>
              <a:ext cx="5459894" cy="68511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33" name="rc33"/>
            <p:cNvSpPr/>
            <p:nvPr/>
          </p:nvSpPr>
          <p:spPr>
            <a:xfrm>
              <a:off x="1991344" y="3737240"/>
              <a:ext cx="201168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4" name="rc34"/>
            <p:cNvSpPr/>
            <p:nvPr/>
          </p:nvSpPr>
          <p:spPr>
            <a:xfrm>
              <a:off x="1991344" y="3737240"/>
              <a:ext cx="201168" cy="577119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5" name="pl35"/>
            <p:cNvSpPr/>
            <p:nvPr/>
          </p:nvSpPr>
          <p:spPr>
            <a:xfrm>
              <a:off x="1991344" y="3737240"/>
              <a:ext cx="201167" cy="577119"/>
            </a:xfrm>
            <a:custGeom>
              <a:avLst/>
              <a:gdLst/>
              <a:ahLst/>
              <a:cxnLst/>
              <a:rect l="0" t="0" r="0" b="0"/>
              <a:pathLst>
                <a:path w="201167" h="577119">
                  <a:moveTo>
                    <a:pt x="0" y="577119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36" name="rc36"/>
            <p:cNvSpPr/>
            <p:nvPr/>
          </p:nvSpPr>
          <p:spPr>
            <a:xfrm>
              <a:off x="3364317" y="3737240"/>
              <a:ext cx="201167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7" name="rc37"/>
            <p:cNvSpPr/>
            <p:nvPr/>
          </p:nvSpPr>
          <p:spPr>
            <a:xfrm>
              <a:off x="3364317" y="3737240"/>
              <a:ext cx="201167" cy="577119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38" name="pl38"/>
            <p:cNvSpPr/>
            <p:nvPr/>
          </p:nvSpPr>
          <p:spPr>
            <a:xfrm>
              <a:off x="3364317" y="3737240"/>
              <a:ext cx="201167" cy="577119"/>
            </a:xfrm>
            <a:custGeom>
              <a:avLst/>
              <a:gdLst/>
              <a:ahLst/>
              <a:cxnLst/>
              <a:rect l="0" t="0" r="0" b="0"/>
              <a:pathLst>
                <a:path w="201167" h="577119">
                  <a:moveTo>
                    <a:pt x="0" y="577119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39" name="rc39"/>
            <p:cNvSpPr/>
            <p:nvPr/>
          </p:nvSpPr>
          <p:spPr>
            <a:xfrm>
              <a:off x="4645035" y="3737240"/>
              <a:ext cx="201167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0" name="rc40"/>
            <p:cNvSpPr/>
            <p:nvPr/>
          </p:nvSpPr>
          <p:spPr>
            <a:xfrm>
              <a:off x="4645035" y="3737240"/>
              <a:ext cx="201167" cy="577119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1" name="pl41"/>
            <p:cNvSpPr/>
            <p:nvPr/>
          </p:nvSpPr>
          <p:spPr>
            <a:xfrm>
              <a:off x="4645035" y="3737240"/>
              <a:ext cx="201167" cy="577119"/>
            </a:xfrm>
            <a:custGeom>
              <a:avLst/>
              <a:gdLst/>
              <a:ahLst/>
              <a:cxnLst/>
              <a:rect l="0" t="0" r="0" b="0"/>
              <a:pathLst>
                <a:path w="201167" h="577119">
                  <a:moveTo>
                    <a:pt x="0" y="577119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42" name="rc42"/>
            <p:cNvSpPr/>
            <p:nvPr/>
          </p:nvSpPr>
          <p:spPr>
            <a:xfrm>
              <a:off x="6015999" y="3737240"/>
              <a:ext cx="201167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3" name="rc43"/>
            <p:cNvSpPr/>
            <p:nvPr/>
          </p:nvSpPr>
          <p:spPr>
            <a:xfrm>
              <a:off x="6015999" y="3737240"/>
              <a:ext cx="201167" cy="577119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4" name="pl44"/>
            <p:cNvSpPr/>
            <p:nvPr/>
          </p:nvSpPr>
          <p:spPr>
            <a:xfrm>
              <a:off x="6015999" y="3737240"/>
              <a:ext cx="201168" cy="577119"/>
            </a:xfrm>
            <a:custGeom>
              <a:avLst/>
              <a:gdLst/>
              <a:ahLst/>
              <a:cxnLst/>
              <a:rect l="0" t="0" r="0" b="0"/>
              <a:pathLst>
                <a:path w="201168" h="577119">
                  <a:moveTo>
                    <a:pt x="0" y="577119"/>
                  </a:moveTo>
                  <a:lnTo>
                    <a:pt x="201168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45" name="tx45"/>
            <p:cNvSpPr/>
            <p:nvPr/>
          </p:nvSpPr>
          <p:spPr>
            <a:xfrm>
              <a:off x="2217658" y="3773562"/>
              <a:ext cx="743954" cy="1087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Grocery      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2217658" y="3895021"/>
              <a:ext cx="112151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Delivery Users      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2217658" y="4018465"/>
              <a:ext cx="102925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Post / During      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2217658" y="4164134"/>
              <a:ext cx="915125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COVID-19 i      </a:t>
              </a:r>
            </a:p>
          </p:txBody>
        </p:sp>
        <p:sp>
          <p:nvSpPr>
            <p:cNvPr id="49" name="tx49"/>
            <p:cNvSpPr/>
            <p:nvPr/>
          </p:nvSpPr>
          <p:spPr>
            <a:xfrm>
              <a:off x="3590631" y="3711840"/>
              <a:ext cx="743954" cy="1087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Grocery      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3590631" y="3833299"/>
              <a:ext cx="765106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Delivery      </a:t>
              </a:r>
            </a:p>
          </p:txBody>
        </p:sp>
        <p:sp>
          <p:nvSpPr>
            <p:cNvPr id="51" name="tx51"/>
            <p:cNvSpPr/>
            <p:nvPr/>
          </p:nvSpPr>
          <p:spPr>
            <a:xfrm>
              <a:off x="3590631" y="3978968"/>
              <a:ext cx="833809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Intenders      </a:t>
              </a:r>
            </a:p>
          </p:txBody>
        </p:sp>
        <p:sp>
          <p:nvSpPr>
            <p:cNvPr id="52" name="tx52"/>
            <p:cNvSpPr/>
            <p:nvPr/>
          </p:nvSpPr>
          <p:spPr>
            <a:xfrm>
              <a:off x="3590631" y="4080187"/>
              <a:ext cx="102925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During / Post      </a:t>
              </a:r>
            </a:p>
          </p:txBody>
        </p:sp>
        <p:sp>
          <p:nvSpPr>
            <p:cNvPr id="53" name="tx53"/>
            <p:cNvSpPr/>
            <p:nvPr/>
          </p:nvSpPr>
          <p:spPr>
            <a:xfrm>
              <a:off x="3590631" y="4227841"/>
              <a:ext cx="660350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COVID      </a:t>
              </a:r>
            </a:p>
          </p:txBody>
        </p:sp>
        <p:sp>
          <p:nvSpPr>
            <p:cNvPr id="54" name="tx54"/>
            <p:cNvSpPr/>
            <p:nvPr/>
          </p:nvSpPr>
          <p:spPr>
            <a:xfrm>
              <a:off x="4871349" y="3793802"/>
              <a:ext cx="1111132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Not interested      </a:t>
              </a:r>
            </a:p>
          </p:txBody>
        </p:sp>
        <p:sp>
          <p:nvSpPr>
            <p:cNvPr id="55" name="tx55"/>
            <p:cNvSpPr/>
            <p:nvPr/>
          </p:nvSpPr>
          <p:spPr>
            <a:xfrm>
              <a:off x="4871349" y="3895021"/>
              <a:ext cx="88448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in Grocery      </a:t>
              </a:r>
            </a:p>
          </p:txBody>
        </p:sp>
        <p:sp>
          <p:nvSpPr>
            <p:cNvPr id="56" name="tx56"/>
            <p:cNvSpPr/>
            <p:nvPr/>
          </p:nvSpPr>
          <p:spPr>
            <a:xfrm>
              <a:off x="4871349" y="4018465"/>
              <a:ext cx="111950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Delivery Post /      </a:t>
              </a:r>
            </a:p>
          </p:txBody>
        </p:sp>
        <p:sp>
          <p:nvSpPr>
            <p:cNvPr id="57" name="tx57"/>
            <p:cNvSpPr/>
            <p:nvPr/>
          </p:nvSpPr>
          <p:spPr>
            <a:xfrm>
              <a:off x="4871349" y="4141909"/>
              <a:ext cx="108088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During COVID      </a:t>
              </a:r>
            </a:p>
          </p:txBody>
        </p:sp>
        <p:sp>
          <p:nvSpPr>
            <p:cNvPr id="58" name="tx58"/>
            <p:cNvSpPr/>
            <p:nvPr/>
          </p:nvSpPr>
          <p:spPr>
            <a:xfrm>
              <a:off x="6242313" y="3917246"/>
              <a:ext cx="105063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US Adult Gen      </a:t>
              </a:r>
            </a:p>
          </p:txBody>
        </p:sp>
        <p:sp>
          <p:nvSpPr>
            <p:cNvPr id="59" name="tx59"/>
            <p:cNvSpPr/>
            <p:nvPr/>
          </p:nvSpPr>
          <p:spPr>
            <a:xfrm>
              <a:off x="6242313" y="4022037"/>
              <a:ext cx="502071" cy="1071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Pop      </a:t>
              </a:r>
            </a:p>
          </p:txBody>
        </p:sp>
      </p:grpSp>
      <p:sp>
        <p:nvSpPr>
          <p:cNvPr id="5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Residential Area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914400" y="914400"/>
            <a:ext cx="7315200" cy="3657600"/>
            <a:chOff x="914400" y="914400"/>
            <a:chExt cx="7315200" cy="3657600"/>
          </a:xfrm>
        </p:grpSpPr>
        <p:sp>
          <p:nvSpPr>
            <p:cNvPr id="4" name="rc4"/>
            <p:cNvSpPr/>
            <p:nvPr/>
          </p:nvSpPr>
          <p:spPr>
            <a:xfrm>
              <a:off x="914400" y="914400"/>
              <a:ext cx="7315200" cy="365759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70" name="rc5"/>
            <p:cNvSpPr/>
            <p:nvPr/>
          </p:nvSpPr>
          <p:spPr>
            <a:xfrm>
              <a:off x="1520637" y="1999451"/>
              <a:ext cx="287080" cy="1188088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" name="rc6"/>
            <p:cNvSpPr/>
            <p:nvPr/>
          </p:nvSpPr>
          <p:spPr>
            <a:xfrm>
              <a:off x="1848728" y="2134901"/>
              <a:ext cx="287080" cy="105263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" name="rc7"/>
            <p:cNvSpPr/>
            <p:nvPr/>
          </p:nvSpPr>
          <p:spPr>
            <a:xfrm>
              <a:off x="2176820" y="2220041"/>
              <a:ext cx="287079" cy="967498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" name="rc8"/>
            <p:cNvSpPr/>
            <p:nvPr/>
          </p:nvSpPr>
          <p:spPr>
            <a:xfrm>
              <a:off x="2504911" y="2154251"/>
              <a:ext cx="287079" cy="103328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" name="rc9"/>
            <p:cNvSpPr/>
            <p:nvPr/>
          </p:nvSpPr>
          <p:spPr>
            <a:xfrm>
              <a:off x="3161094" y="1322202"/>
              <a:ext cx="287080" cy="1865337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" name="rc10"/>
            <p:cNvSpPr/>
            <p:nvPr/>
          </p:nvSpPr>
          <p:spPr>
            <a:xfrm>
              <a:off x="3489185" y="1469262"/>
              <a:ext cx="287079" cy="1718277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" name="rc11"/>
            <p:cNvSpPr/>
            <p:nvPr/>
          </p:nvSpPr>
          <p:spPr>
            <a:xfrm>
              <a:off x="3817277" y="1507961"/>
              <a:ext cx="287080" cy="1679577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" name="rc12"/>
            <p:cNvSpPr/>
            <p:nvPr/>
          </p:nvSpPr>
          <p:spPr>
            <a:xfrm>
              <a:off x="4145368" y="1473132"/>
              <a:ext cx="287079" cy="1714407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" name="rc13"/>
            <p:cNvSpPr/>
            <p:nvPr/>
          </p:nvSpPr>
          <p:spPr>
            <a:xfrm>
              <a:off x="4801551" y="2456110"/>
              <a:ext cx="287079" cy="731429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4" name="rc14"/>
            <p:cNvSpPr/>
            <p:nvPr/>
          </p:nvSpPr>
          <p:spPr>
            <a:xfrm>
              <a:off x="5129642" y="2161991"/>
              <a:ext cx="287079" cy="10255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5" name="rc15"/>
            <p:cNvSpPr/>
            <p:nvPr/>
          </p:nvSpPr>
          <p:spPr>
            <a:xfrm>
              <a:off x="5457734" y="2072981"/>
              <a:ext cx="287079" cy="1114558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6" name="rc16"/>
            <p:cNvSpPr/>
            <p:nvPr/>
          </p:nvSpPr>
          <p:spPr>
            <a:xfrm>
              <a:off x="5785825" y="2177471"/>
              <a:ext cx="287079" cy="1010068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7" name="rc17"/>
            <p:cNvSpPr/>
            <p:nvPr/>
          </p:nvSpPr>
          <p:spPr>
            <a:xfrm>
              <a:off x="6442008" y="3098530"/>
              <a:ext cx="287080" cy="89009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8" name="rc18"/>
            <p:cNvSpPr/>
            <p:nvPr/>
          </p:nvSpPr>
          <p:spPr>
            <a:xfrm>
              <a:off x="6770100" y="3114010"/>
              <a:ext cx="287080" cy="73529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9" name="rc19"/>
            <p:cNvSpPr/>
            <p:nvPr/>
          </p:nvSpPr>
          <p:spPr>
            <a:xfrm>
              <a:off x="7098191" y="3079180"/>
              <a:ext cx="287080" cy="108359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0" name="rc20"/>
            <p:cNvSpPr/>
            <p:nvPr/>
          </p:nvSpPr>
          <p:spPr>
            <a:xfrm>
              <a:off x="7426282" y="3079180"/>
              <a:ext cx="287080" cy="108359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1" name="tx21"/>
            <p:cNvSpPr/>
            <p:nvPr/>
          </p:nvSpPr>
          <p:spPr>
            <a:xfrm>
              <a:off x="1524141" y="1836700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31%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1852232" y="1976213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27%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2180323" y="2063907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25%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2508415" y="1996144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27%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3164598" y="1139133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48%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3492689" y="1290605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44%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3820781" y="1330466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43%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4148872" y="1294591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44%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4805055" y="2307059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19%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5133146" y="2004116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26%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5461238" y="1912436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29%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5789329" y="2020060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26%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6485597" y="2968751"/>
              <a:ext cx="19990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2%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6813688" y="2984695"/>
              <a:ext cx="19990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2%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7141780" y="2948820"/>
              <a:ext cx="19990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3%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7469871" y="2948820"/>
              <a:ext cx="19990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3%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2019411" y="3344464"/>
              <a:ext cx="273806" cy="13513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City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3510106" y="3371451"/>
              <a:ext cx="573329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Suburbs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5069015" y="3371451"/>
              <a:ext cx="736426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Rural Area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6879356" y="3371451"/>
              <a:ext cx="396657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Other</a:t>
              </a:r>
            </a:p>
          </p:txBody>
        </p:sp>
        <p:sp>
          <p:nvSpPr>
            <p:cNvPr id="41" name="rc41"/>
            <p:cNvSpPr/>
            <p:nvPr/>
          </p:nvSpPr>
          <p:spPr>
            <a:xfrm>
              <a:off x="1887052" y="3683240"/>
              <a:ext cx="5459894" cy="68511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42" name="rc42"/>
            <p:cNvSpPr/>
            <p:nvPr/>
          </p:nvSpPr>
          <p:spPr>
            <a:xfrm>
              <a:off x="1991344" y="3737240"/>
              <a:ext cx="201168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3" name="rc43"/>
            <p:cNvSpPr/>
            <p:nvPr/>
          </p:nvSpPr>
          <p:spPr>
            <a:xfrm>
              <a:off x="1991344" y="3737240"/>
              <a:ext cx="201168" cy="577119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4" name="pl44"/>
            <p:cNvSpPr/>
            <p:nvPr/>
          </p:nvSpPr>
          <p:spPr>
            <a:xfrm>
              <a:off x="1991344" y="3737240"/>
              <a:ext cx="201167" cy="577119"/>
            </a:xfrm>
            <a:custGeom>
              <a:avLst/>
              <a:gdLst/>
              <a:ahLst/>
              <a:cxnLst/>
              <a:rect l="0" t="0" r="0" b="0"/>
              <a:pathLst>
                <a:path w="201167" h="577119">
                  <a:moveTo>
                    <a:pt x="0" y="577119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45" name="rc45"/>
            <p:cNvSpPr/>
            <p:nvPr/>
          </p:nvSpPr>
          <p:spPr>
            <a:xfrm>
              <a:off x="3364317" y="3737240"/>
              <a:ext cx="201167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6" name="rc46"/>
            <p:cNvSpPr/>
            <p:nvPr/>
          </p:nvSpPr>
          <p:spPr>
            <a:xfrm>
              <a:off x="3364317" y="3737240"/>
              <a:ext cx="201167" cy="577119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7" name="pl47"/>
            <p:cNvSpPr/>
            <p:nvPr/>
          </p:nvSpPr>
          <p:spPr>
            <a:xfrm>
              <a:off x="3364317" y="3737240"/>
              <a:ext cx="201167" cy="577119"/>
            </a:xfrm>
            <a:custGeom>
              <a:avLst/>
              <a:gdLst/>
              <a:ahLst/>
              <a:cxnLst/>
              <a:rect l="0" t="0" r="0" b="0"/>
              <a:pathLst>
                <a:path w="201167" h="577119">
                  <a:moveTo>
                    <a:pt x="0" y="577119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48" name="rc48"/>
            <p:cNvSpPr/>
            <p:nvPr/>
          </p:nvSpPr>
          <p:spPr>
            <a:xfrm>
              <a:off x="4645035" y="3737240"/>
              <a:ext cx="201167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9" name="rc49"/>
            <p:cNvSpPr/>
            <p:nvPr/>
          </p:nvSpPr>
          <p:spPr>
            <a:xfrm>
              <a:off x="4645035" y="3737240"/>
              <a:ext cx="201167" cy="577119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0" name="pl50"/>
            <p:cNvSpPr/>
            <p:nvPr/>
          </p:nvSpPr>
          <p:spPr>
            <a:xfrm>
              <a:off x="4645035" y="3737240"/>
              <a:ext cx="201167" cy="577119"/>
            </a:xfrm>
            <a:custGeom>
              <a:avLst/>
              <a:gdLst/>
              <a:ahLst/>
              <a:cxnLst/>
              <a:rect l="0" t="0" r="0" b="0"/>
              <a:pathLst>
                <a:path w="201167" h="577119">
                  <a:moveTo>
                    <a:pt x="0" y="577119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51" name="rc51"/>
            <p:cNvSpPr/>
            <p:nvPr/>
          </p:nvSpPr>
          <p:spPr>
            <a:xfrm>
              <a:off x="6015999" y="3737240"/>
              <a:ext cx="201167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2" name="rc52"/>
            <p:cNvSpPr/>
            <p:nvPr/>
          </p:nvSpPr>
          <p:spPr>
            <a:xfrm>
              <a:off x="6015999" y="3737240"/>
              <a:ext cx="201167" cy="577119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3" name="pl53"/>
            <p:cNvSpPr/>
            <p:nvPr/>
          </p:nvSpPr>
          <p:spPr>
            <a:xfrm>
              <a:off x="6015999" y="3737240"/>
              <a:ext cx="201168" cy="577119"/>
            </a:xfrm>
            <a:custGeom>
              <a:avLst/>
              <a:gdLst/>
              <a:ahLst/>
              <a:cxnLst/>
              <a:rect l="0" t="0" r="0" b="0"/>
              <a:pathLst>
                <a:path w="201168" h="577119">
                  <a:moveTo>
                    <a:pt x="0" y="577119"/>
                  </a:moveTo>
                  <a:lnTo>
                    <a:pt x="201168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54" name="tx54"/>
            <p:cNvSpPr/>
            <p:nvPr/>
          </p:nvSpPr>
          <p:spPr>
            <a:xfrm>
              <a:off x="2217658" y="3773562"/>
              <a:ext cx="743954" cy="1087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Grocery      </a:t>
              </a:r>
            </a:p>
          </p:txBody>
        </p:sp>
        <p:sp>
          <p:nvSpPr>
            <p:cNvPr id="55" name="tx55"/>
            <p:cNvSpPr/>
            <p:nvPr/>
          </p:nvSpPr>
          <p:spPr>
            <a:xfrm>
              <a:off x="2217658" y="3895021"/>
              <a:ext cx="112151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Delivery Users      </a:t>
              </a:r>
            </a:p>
          </p:txBody>
        </p:sp>
        <p:sp>
          <p:nvSpPr>
            <p:cNvPr id="56" name="tx56"/>
            <p:cNvSpPr/>
            <p:nvPr/>
          </p:nvSpPr>
          <p:spPr>
            <a:xfrm>
              <a:off x="2217658" y="4018465"/>
              <a:ext cx="102925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Post / During      </a:t>
              </a:r>
            </a:p>
          </p:txBody>
        </p:sp>
        <p:sp>
          <p:nvSpPr>
            <p:cNvPr id="57" name="tx57"/>
            <p:cNvSpPr/>
            <p:nvPr/>
          </p:nvSpPr>
          <p:spPr>
            <a:xfrm>
              <a:off x="2217658" y="4164134"/>
              <a:ext cx="915125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COVID-19 i      </a:t>
              </a:r>
            </a:p>
          </p:txBody>
        </p:sp>
        <p:sp>
          <p:nvSpPr>
            <p:cNvPr id="58" name="tx58"/>
            <p:cNvSpPr/>
            <p:nvPr/>
          </p:nvSpPr>
          <p:spPr>
            <a:xfrm>
              <a:off x="3590631" y="3711840"/>
              <a:ext cx="743954" cy="1087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Grocery      </a:t>
              </a:r>
            </a:p>
          </p:txBody>
        </p:sp>
        <p:sp>
          <p:nvSpPr>
            <p:cNvPr id="59" name="tx59"/>
            <p:cNvSpPr/>
            <p:nvPr/>
          </p:nvSpPr>
          <p:spPr>
            <a:xfrm>
              <a:off x="3590631" y="3833299"/>
              <a:ext cx="765106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Delivery      </a:t>
              </a:r>
            </a:p>
          </p:txBody>
        </p:sp>
        <p:sp>
          <p:nvSpPr>
            <p:cNvPr id="60" name="tx60"/>
            <p:cNvSpPr/>
            <p:nvPr/>
          </p:nvSpPr>
          <p:spPr>
            <a:xfrm>
              <a:off x="3590631" y="3978968"/>
              <a:ext cx="833809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Intenders      </a:t>
              </a:r>
            </a:p>
          </p:txBody>
        </p:sp>
        <p:sp>
          <p:nvSpPr>
            <p:cNvPr id="61" name="tx61"/>
            <p:cNvSpPr/>
            <p:nvPr/>
          </p:nvSpPr>
          <p:spPr>
            <a:xfrm>
              <a:off x="3590631" y="4080187"/>
              <a:ext cx="102925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During / Post      </a:t>
              </a:r>
            </a:p>
          </p:txBody>
        </p:sp>
        <p:sp>
          <p:nvSpPr>
            <p:cNvPr id="62" name="tx62"/>
            <p:cNvSpPr/>
            <p:nvPr/>
          </p:nvSpPr>
          <p:spPr>
            <a:xfrm>
              <a:off x="3590631" y="4227841"/>
              <a:ext cx="660350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COVID      </a:t>
              </a:r>
            </a:p>
          </p:txBody>
        </p:sp>
        <p:sp>
          <p:nvSpPr>
            <p:cNvPr id="63" name="tx63"/>
            <p:cNvSpPr/>
            <p:nvPr/>
          </p:nvSpPr>
          <p:spPr>
            <a:xfrm>
              <a:off x="4871349" y="3793802"/>
              <a:ext cx="1111132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Not interested      </a:t>
              </a:r>
            </a:p>
          </p:txBody>
        </p:sp>
        <p:sp>
          <p:nvSpPr>
            <p:cNvPr id="64" name="tx64"/>
            <p:cNvSpPr/>
            <p:nvPr/>
          </p:nvSpPr>
          <p:spPr>
            <a:xfrm>
              <a:off x="4871349" y="3895021"/>
              <a:ext cx="88448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in Grocery      </a:t>
              </a:r>
            </a:p>
          </p:txBody>
        </p:sp>
        <p:sp>
          <p:nvSpPr>
            <p:cNvPr id="65" name="tx65"/>
            <p:cNvSpPr/>
            <p:nvPr/>
          </p:nvSpPr>
          <p:spPr>
            <a:xfrm>
              <a:off x="4871349" y="4018465"/>
              <a:ext cx="111950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Delivery Post /      </a:t>
              </a:r>
            </a:p>
          </p:txBody>
        </p:sp>
        <p:sp>
          <p:nvSpPr>
            <p:cNvPr id="66" name="tx66"/>
            <p:cNvSpPr/>
            <p:nvPr/>
          </p:nvSpPr>
          <p:spPr>
            <a:xfrm>
              <a:off x="4871349" y="4141909"/>
              <a:ext cx="108088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During COVID      </a:t>
              </a:r>
            </a:p>
          </p:txBody>
        </p:sp>
        <p:sp>
          <p:nvSpPr>
            <p:cNvPr id="67" name="tx67"/>
            <p:cNvSpPr/>
            <p:nvPr/>
          </p:nvSpPr>
          <p:spPr>
            <a:xfrm>
              <a:off x="6242313" y="3917246"/>
              <a:ext cx="105063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US Adult Gen      </a:t>
              </a:r>
            </a:p>
          </p:txBody>
        </p:sp>
        <p:sp>
          <p:nvSpPr>
            <p:cNvPr id="68" name="tx68"/>
            <p:cNvSpPr/>
            <p:nvPr/>
          </p:nvSpPr>
          <p:spPr>
            <a:xfrm>
              <a:off x="6242313" y="4022037"/>
              <a:ext cx="502071" cy="1071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Pop      </a:t>
              </a:r>
            </a:p>
          </p:txBody>
        </p:sp>
      </p:grpSp>
      <p:sp>
        <p:nvSpPr>
          <p:cNvPr id="5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Residential Status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914400" y="914400"/>
            <a:ext cx="7315200" cy="3657600"/>
            <a:chOff x="914400" y="914400"/>
            <a:chExt cx="7315200" cy="3657600"/>
          </a:xfrm>
        </p:grpSpPr>
        <p:sp>
          <p:nvSpPr>
            <p:cNvPr id="4" name="rc4"/>
            <p:cNvSpPr/>
            <p:nvPr/>
          </p:nvSpPr>
          <p:spPr>
            <a:xfrm>
              <a:off x="914400" y="914400"/>
              <a:ext cx="7315200" cy="365759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70" name="rc5"/>
            <p:cNvSpPr/>
            <p:nvPr/>
          </p:nvSpPr>
          <p:spPr>
            <a:xfrm>
              <a:off x="1520637" y="1408212"/>
              <a:ext cx="287080" cy="1779327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6" name="rc6"/>
            <p:cNvSpPr/>
            <p:nvPr/>
          </p:nvSpPr>
          <p:spPr>
            <a:xfrm>
              <a:off x="1848728" y="1397460"/>
              <a:ext cx="287080" cy="1790079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7" name="rc7"/>
            <p:cNvSpPr/>
            <p:nvPr/>
          </p:nvSpPr>
          <p:spPr>
            <a:xfrm>
              <a:off x="2176820" y="1322202"/>
              <a:ext cx="287079" cy="1865337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8" name="rc8"/>
            <p:cNvSpPr/>
            <p:nvPr/>
          </p:nvSpPr>
          <p:spPr>
            <a:xfrm>
              <a:off x="2504911" y="1370582"/>
              <a:ext cx="287079" cy="1816957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" name="rc9"/>
            <p:cNvSpPr/>
            <p:nvPr/>
          </p:nvSpPr>
          <p:spPr>
            <a:xfrm>
              <a:off x="3161094" y="2526339"/>
              <a:ext cx="287080" cy="661200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" name="rc10"/>
            <p:cNvSpPr/>
            <p:nvPr/>
          </p:nvSpPr>
          <p:spPr>
            <a:xfrm>
              <a:off x="3489185" y="2520963"/>
              <a:ext cx="287079" cy="666576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1" name="rc11"/>
            <p:cNvSpPr/>
            <p:nvPr/>
          </p:nvSpPr>
          <p:spPr>
            <a:xfrm>
              <a:off x="3817277" y="2625788"/>
              <a:ext cx="287080" cy="561751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2" name="rc12"/>
            <p:cNvSpPr/>
            <p:nvPr/>
          </p:nvSpPr>
          <p:spPr>
            <a:xfrm>
              <a:off x="4145368" y="2582783"/>
              <a:ext cx="287079" cy="604756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" name="rc13"/>
            <p:cNvSpPr/>
            <p:nvPr/>
          </p:nvSpPr>
          <p:spPr>
            <a:xfrm>
              <a:off x="4801551" y="3053149"/>
              <a:ext cx="287079" cy="134390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4" name="rc14"/>
            <p:cNvSpPr/>
            <p:nvPr/>
          </p:nvSpPr>
          <p:spPr>
            <a:xfrm>
              <a:off x="5129642" y="3055837"/>
              <a:ext cx="287079" cy="131702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5" name="rc15"/>
            <p:cNvSpPr/>
            <p:nvPr/>
          </p:nvSpPr>
          <p:spPr>
            <a:xfrm>
              <a:off x="5457734" y="3045086"/>
              <a:ext cx="287079" cy="142453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6" name="rc16"/>
            <p:cNvSpPr/>
            <p:nvPr/>
          </p:nvSpPr>
          <p:spPr>
            <a:xfrm>
              <a:off x="5785825" y="3042398"/>
              <a:ext cx="287079" cy="145141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7" name="rc17"/>
            <p:cNvSpPr/>
            <p:nvPr/>
          </p:nvSpPr>
          <p:spPr>
            <a:xfrm>
              <a:off x="6442008" y="3074652"/>
              <a:ext cx="287080" cy="112887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8" name="rc18"/>
            <p:cNvSpPr/>
            <p:nvPr/>
          </p:nvSpPr>
          <p:spPr>
            <a:xfrm>
              <a:off x="6770100" y="3088091"/>
              <a:ext cx="287080" cy="99448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9" name="rc19"/>
            <p:cNvSpPr/>
            <p:nvPr/>
          </p:nvSpPr>
          <p:spPr>
            <a:xfrm>
              <a:off x="7098191" y="3069276"/>
              <a:ext cx="287080" cy="118263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0" name="rc20"/>
            <p:cNvSpPr/>
            <p:nvPr/>
          </p:nvSpPr>
          <p:spPr>
            <a:xfrm>
              <a:off x="7426282" y="3066588"/>
              <a:ext cx="287080" cy="120951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21" name="tx21"/>
            <p:cNvSpPr/>
            <p:nvPr/>
          </p:nvSpPr>
          <p:spPr>
            <a:xfrm>
              <a:off x="1524141" y="1251367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66%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1852232" y="1240293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67%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2180323" y="1162777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69%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2508415" y="1212609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68%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3164598" y="2403038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25%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3492689" y="2397501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25%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3820781" y="2505471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21%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4148872" y="2461176"/>
              <a:ext cx="28007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22%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4845140" y="2945653"/>
              <a:ext cx="19990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5%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5173231" y="2948421"/>
              <a:ext cx="19990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5%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5501323" y="2937347"/>
              <a:ext cx="19990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5%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5829414" y="2934579"/>
              <a:ext cx="19990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5%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6485597" y="2967800"/>
              <a:ext cx="19990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4%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6813688" y="2981642"/>
              <a:ext cx="19990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4%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7141780" y="2962263"/>
              <a:ext cx="19990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4%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7469871" y="2959495"/>
              <a:ext cx="199902" cy="960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92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92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4%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1734212" y="3375817"/>
              <a:ext cx="844202" cy="1037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Homeowner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3561914" y="3375817"/>
              <a:ext cx="469713" cy="1037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Renter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4626893" y="3371451"/>
              <a:ext cx="1620670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Still with Mom and Dad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6432698" y="3371451"/>
              <a:ext cx="1289973" cy="10814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None of the above</a:t>
              </a:r>
            </a:p>
          </p:txBody>
        </p:sp>
        <p:sp>
          <p:nvSpPr>
            <p:cNvPr id="41" name="rc41"/>
            <p:cNvSpPr/>
            <p:nvPr/>
          </p:nvSpPr>
          <p:spPr>
            <a:xfrm>
              <a:off x="1887052" y="3683240"/>
              <a:ext cx="5459894" cy="685119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42" name="rc42"/>
            <p:cNvSpPr/>
            <p:nvPr/>
          </p:nvSpPr>
          <p:spPr>
            <a:xfrm>
              <a:off x="1991344" y="3737240"/>
              <a:ext cx="201168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3" name="rc43"/>
            <p:cNvSpPr/>
            <p:nvPr/>
          </p:nvSpPr>
          <p:spPr>
            <a:xfrm>
              <a:off x="1991344" y="3737240"/>
              <a:ext cx="201168" cy="577119"/>
            </a:xfrm>
            <a:prstGeom prst="rect">
              <a:avLst/>
            </a:prstGeom>
            <a:solidFill>
              <a:srgbClr val="326994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4" name="pl44"/>
            <p:cNvSpPr/>
            <p:nvPr/>
          </p:nvSpPr>
          <p:spPr>
            <a:xfrm>
              <a:off x="1991344" y="3737240"/>
              <a:ext cx="201167" cy="577119"/>
            </a:xfrm>
            <a:custGeom>
              <a:avLst/>
              <a:gdLst/>
              <a:ahLst/>
              <a:cxnLst/>
              <a:rect l="0" t="0" r="0" b="0"/>
              <a:pathLst>
                <a:path w="201167" h="577119">
                  <a:moveTo>
                    <a:pt x="0" y="577119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45" name="rc45"/>
            <p:cNvSpPr/>
            <p:nvPr/>
          </p:nvSpPr>
          <p:spPr>
            <a:xfrm>
              <a:off x="3364317" y="3737240"/>
              <a:ext cx="201167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6" name="rc46"/>
            <p:cNvSpPr/>
            <p:nvPr/>
          </p:nvSpPr>
          <p:spPr>
            <a:xfrm>
              <a:off x="3364317" y="3737240"/>
              <a:ext cx="201167" cy="577119"/>
            </a:xfrm>
            <a:prstGeom prst="rect">
              <a:avLst/>
            </a:prstGeom>
            <a:solidFill>
              <a:srgbClr val="E7A13D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7" name="pl47"/>
            <p:cNvSpPr/>
            <p:nvPr/>
          </p:nvSpPr>
          <p:spPr>
            <a:xfrm>
              <a:off x="3364317" y="3737240"/>
              <a:ext cx="201167" cy="577119"/>
            </a:xfrm>
            <a:custGeom>
              <a:avLst/>
              <a:gdLst/>
              <a:ahLst/>
              <a:cxnLst/>
              <a:rect l="0" t="0" r="0" b="0"/>
              <a:pathLst>
                <a:path w="201167" h="577119">
                  <a:moveTo>
                    <a:pt x="0" y="577119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48" name="rc48"/>
            <p:cNvSpPr/>
            <p:nvPr/>
          </p:nvSpPr>
          <p:spPr>
            <a:xfrm>
              <a:off x="4645035" y="3737240"/>
              <a:ext cx="201167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49" name="rc49"/>
            <p:cNvSpPr/>
            <p:nvPr/>
          </p:nvSpPr>
          <p:spPr>
            <a:xfrm>
              <a:off x="4645035" y="3737240"/>
              <a:ext cx="201167" cy="577119"/>
            </a:xfrm>
            <a:prstGeom prst="rect">
              <a:avLst/>
            </a:prstGeom>
            <a:solidFill>
              <a:srgbClr val="5D9648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0" name="pl50"/>
            <p:cNvSpPr/>
            <p:nvPr/>
          </p:nvSpPr>
          <p:spPr>
            <a:xfrm>
              <a:off x="4645035" y="3737240"/>
              <a:ext cx="201167" cy="577119"/>
            </a:xfrm>
            <a:custGeom>
              <a:avLst/>
              <a:gdLst/>
              <a:ahLst/>
              <a:cxnLst/>
              <a:rect l="0" t="0" r="0" b="0"/>
              <a:pathLst>
                <a:path w="201167" h="577119">
                  <a:moveTo>
                    <a:pt x="0" y="577119"/>
                  </a:moveTo>
                  <a:lnTo>
                    <a:pt x="201167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51" name="rc51"/>
            <p:cNvSpPr/>
            <p:nvPr/>
          </p:nvSpPr>
          <p:spPr>
            <a:xfrm>
              <a:off x="6015999" y="3737240"/>
              <a:ext cx="201167" cy="57711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2" name="rc52"/>
            <p:cNvSpPr/>
            <p:nvPr/>
          </p:nvSpPr>
          <p:spPr>
            <a:xfrm>
              <a:off x="6015999" y="3737240"/>
              <a:ext cx="201167" cy="577119"/>
            </a:xfrm>
            <a:prstGeom prst="rect">
              <a:avLst/>
            </a:prstGeom>
            <a:solidFill>
              <a:srgbClr val="BC2D3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53" name="pl53"/>
            <p:cNvSpPr/>
            <p:nvPr/>
          </p:nvSpPr>
          <p:spPr>
            <a:xfrm>
              <a:off x="6015999" y="3737240"/>
              <a:ext cx="201168" cy="577119"/>
            </a:xfrm>
            <a:custGeom>
              <a:avLst/>
              <a:gdLst/>
              <a:ahLst/>
              <a:cxnLst/>
              <a:rect l="0" t="0" r="0" b="0"/>
              <a:pathLst>
                <a:path w="201168" h="577119">
                  <a:moveTo>
                    <a:pt x="0" y="577119"/>
                  </a:moveTo>
                  <a:lnTo>
                    <a:pt x="201168" y="0"/>
                  </a:lnTo>
                </a:path>
              </a:pathLst>
            </a:custGeom>
          </p:spPr>
          <p:txBody>
            <a:bodyPr/>
            <a:lstStyle/>
            <a:p>
              <a:endParaRPr/>
            </a:p>
          </p:txBody>
        </p:sp>
        <p:sp>
          <p:nvSpPr>
            <p:cNvPr id="54" name="tx54"/>
            <p:cNvSpPr/>
            <p:nvPr/>
          </p:nvSpPr>
          <p:spPr>
            <a:xfrm>
              <a:off x="2217658" y="3773562"/>
              <a:ext cx="743954" cy="1087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Grocery      </a:t>
              </a:r>
            </a:p>
          </p:txBody>
        </p:sp>
        <p:sp>
          <p:nvSpPr>
            <p:cNvPr id="55" name="tx55"/>
            <p:cNvSpPr/>
            <p:nvPr/>
          </p:nvSpPr>
          <p:spPr>
            <a:xfrm>
              <a:off x="2217658" y="3895021"/>
              <a:ext cx="112151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Delivery Users      </a:t>
              </a:r>
            </a:p>
          </p:txBody>
        </p:sp>
        <p:sp>
          <p:nvSpPr>
            <p:cNvPr id="56" name="tx56"/>
            <p:cNvSpPr/>
            <p:nvPr/>
          </p:nvSpPr>
          <p:spPr>
            <a:xfrm>
              <a:off x="2217658" y="4018465"/>
              <a:ext cx="102925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Post / During      </a:t>
              </a:r>
            </a:p>
          </p:txBody>
        </p:sp>
        <p:sp>
          <p:nvSpPr>
            <p:cNvPr id="57" name="tx57"/>
            <p:cNvSpPr/>
            <p:nvPr/>
          </p:nvSpPr>
          <p:spPr>
            <a:xfrm>
              <a:off x="2217658" y="4164134"/>
              <a:ext cx="915125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COVID-19 i      </a:t>
              </a:r>
            </a:p>
          </p:txBody>
        </p:sp>
        <p:sp>
          <p:nvSpPr>
            <p:cNvPr id="58" name="tx58"/>
            <p:cNvSpPr/>
            <p:nvPr/>
          </p:nvSpPr>
          <p:spPr>
            <a:xfrm>
              <a:off x="3590631" y="3711840"/>
              <a:ext cx="743954" cy="1087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Grocery      </a:t>
              </a:r>
            </a:p>
          </p:txBody>
        </p:sp>
        <p:sp>
          <p:nvSpPr>
            <p:cNvPr id="59" name="tx59"/>
            <p:cNvSpPr/>
            <p:nvPr/>
          </p:nvSpPr>
          <p:spPr>
            <a:xfrm>
              <a:off x="3590631" y="3833299"/>
              <a:ext cx="765106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Delivery      </a:t>
              </a:r>
            </a:p>
          </p:txBody>
        </p:sp>
        <p:sp>
          <p:nvSpPr>
            <p:cNvPr id="60" name="tx60"/>
            <p:cNvSpPr/>
            <p:nvPr/>
          </p:nvSpPr>
          <p:spPr>
            <a:xfrm>
              <a:off x="3590631" y="3978968"/>
              <a:ext cx="833809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Intenders      </a:t>
              </a:r>
            </a:p>
          </p:txBody>
        </p:sp>
        <p:sp>
          <p:nvSpPr>
            <p:cNvPr id="61" name="tx61"/>
            <p:cNvSpPr/>
            <p:nvPr/>
          </p:nvSpPr>
          <p:spPr>
            <a:xfrm>
              <a:off x="3590631" y="4080187"/>
              <a:ext cx="1029258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During / Post      </a:t>
              </a:r>
            </a:p>
          </p:txBody>
        </p:sp>
        <p:sp>
          <p:nvSpPr>
            <p:cNvPr id="62" name="tx62"/>
            <p:cNvSpPr/>
            <p:nvPr/>
          </p:nvSpPr>
          <p:spPr>
            <a:xfrm>
              <a:off x="3590631" y="4227841"/>
              <a:ext cx="660350" cy="8651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COVID      </a:t>
              </a:r>
            </a:p>
          </p:txBody>
        </p:sp>
        <p:sp>
          <p:nvSpPr>
            <p:cNvPr id="63" name="tx63"/>
            <p:cNvSpPr/>
            <p:nvPr/>
          </p:nvSpPr>
          <p:spPr>
            <a:xfrm>
              <a:off x="4871349" y="3793802"/>
              <a:ext cx="1111132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Not interested      </a:t>
              </a:r>
            </a:p>
          </p:txBody>
        </p:sp>
        <p:sp>
          <p:nvSpPr>
            <p:cNvPr id="64" name="tx64"/>
            <p:cNvSpPr/>
            <p:nvPr/>
          </p:nvSpPr>
          <p:spPr>
            <a:xfrm>
              <a:off x="4871349" y="3895021"/>
              <a:ext cx="884485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in Grocery      </a:t>
              </a:r>
            </a:p>
          </p:txBody>
        </p:sp>
        <p:sp>
          <p:nvSpPr>
            <p:cNvPr id="65" name="tx65"/>
            <p:cNvSpPr/>
            <p:nvPr/>
          </p:nvSpPr>
          <p:spPr>
            <a:xfrm>
              <a:off x="4871349" y="4018465"/>
              <a:ext cx="1119503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Delivery Post /      </a:t>
              </a:r>
            </a:p>
          </p:txBody>
        </p:sp>
        <p:sp>
          <p:nvSpPr>
            <p:cNvPr id="66" name="tx66"/>
            <p:cNvSpPr/>
            <p:nvPr/>
          </p:nvSpPr>
          <p:spPr>
            <a:xfrm>
              <a:off x="4871349" y="4141909"/>
              <a:ext cx="1080882" cy="11072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During COVID      </a:t>
              </a:r>
            </a:p>
          </p:txBody>
        </p:sp>
        <p:sp>
          <p:nvSpPr>
            <p:cNvPr id="67" name="tx67"/>
            <p:cNvSpPr/>
            <p:nvPr/>
          </p:nvSpPr>
          <p:spPr>
            <a:xfrm>
              <a:off x="6242313" y="3917246"/>
              <a:ext cx="1050633" cy="885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US Adult Gen      </a:t>
              </a:r>
            </a:p>
          </p:txBody>
        </p:sp>
        <p:sp>
          <p:nvSpPr>
            <p:cNvPr id="68" name="tx68"/>
            <p:cNvSpPr/>
            <p:nvPr/>
          </p:nvSpPr>
          <p:spPr>
            <a:xfrm>
              <a:off x="6242313" y="4022037"/>
              <a:ext cx="502071" cy="1071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marL="0" marR="0" indent="0" algn="l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  Pop      </a:t>
              </a:r>
            </a:p>
          </p:txBody>
        </p:sp>
      </p:grpSp>
      <p:sp>
        <p:nvSpPr>
          <p:cNvPr id="5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865418" y="4767263"/>
            <a:ext cx="1413164" cy="230832"/>
          </a:xfrm>
        </p:spPr>
        <p:txBody>
          <a:bodyPr/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t>DeepProfile</a:t>
            </a:r>
          </a:p>
        </p:txBody>
      </p:sp>
      <p:sp>
        <p:nvSpPr>
          <p:cNvPr id="3" name="Slide Number 3"/>
          <p:cNvSpPr>
            <a:spLocks noGrp="1"/>
          </p:cNvSpPr>
          <p:nvPr>
            <p:ph type="sldNum" sz="half" idx="4"/>
          </p:nvPr>
        </p:nvSpPr>
        <p:spPr/>
        <p:txBody>
          <a:bodyPr/>
          <a:lstStyle/>
          <a:p>
            <a:r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11622</TotalTime>
  <Words>3985</Words>
  <Application>Microsoft Macintosh PowerPoint</Application>
  <PresentationFormat>On-screen Show (16:9)</PresentationFormat>
  <Paragraphs>1474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Arial</vt:lpstr>
      <vt:lpstr>Calibri</vt:lpstr>
      <vt:lpstr>Office Theme</vt:lpstr>
      <vt:lpstr>CivicScience DeepProfile Report</vt:lpstr>
      <vt:lpstr>Core Demographics</vt:lpstr>
      <vt:lpstr>Gender</vt:lpstr>
      <vt:lpstr>Age</vt:lpstr>
      <vt:lpstr>Income</vt:lpstr>
      <vt:lpstr>Education</vt:lpstr>
      <vt:lpstr>Parental Status</vt:lpstr>
      <vt:lpstr>Residential Area</vt:lpstr>
      <vt:lpstr>Residential Status</vt:lpstr>
      <vt:lpstr>DeepProfile Indices</vt:lpstr>
      <vt:lpstr>Market Maven</vt:lpstr>
      <vt:lpstr>Market Maven (continued)</vt:lpstr>
      <vt:lpstr>Social Media Influence</vt:lpstr>
      <vt:lpstr>Social Media Influence (continued)</vt:lpstr>
      <vt:lpstr>Social Media Platforms</vt:lpstr>
      <vt:lpstr>Social Media Platforms (continued)</vt:lpstr>
      <vt:lpstr>Price Sensitivity</vt:lpstr>
      <vt:lpstr>Price Sensitivity (continued)</vt:lpstr>
      <vt:lpstr>Informed Consumer</vt:lpstr>
      <vt:lpstr>Informed Consumer (continued)</vt:lpstr>
      <vt:lpstr>Tech Savvy</vt:lpstr>
      <vt:lpstr>Tech Savvy (continued)</vt:lpstr>
      <vt:lpstr>Entertainment Technology</vt:lpstr>
      <vt:lpstr>Entertainment Technology (continued)</vt:lpstr>
      <vt:lpstr>TV Viewing</vt:lpstr>
      <vt:lpstr>TV Viewing (continued)</vt:lpstr>
      <vt:lpstr>Health &amp; Wellness</vt:lpstr>
      <vt:lpstr>Health &amp; Wellness (continued)</vt:lpstr>
      <vt:lpstr>Food &amp; Cooking</vt:lpstr>
      <vt:lpstr>Food &amp; Cooking (continued)</vt:lpstr>
      <vt:lpstr>Dining Out</vt:lpstr>
      <vt:lpstr>Dining Out (continued)</vt:lpstr>
      <vt:lpstr>Money Manager</vt:lpstr>
      <vt:lpstr>Money Manager (continued)</vt:lpstr>
      <vt:lpstr>Sports Fan</vt:lpstr>
      <vt:lpstr>Sports Fan (continued)</vt:lpstr>
      <vt:lpstr>Environmental Consciousness</vt:lpstr>
      <vt:lpstr>Environmental Consciousness (continued)</vt:lpstr>
      <vt:lpstr>Charitable Giving</vt:lpstr>
      <vt:lpstr>Charitable Giving (continued)</vt:lpstr>
      <vt:lpstr>DeepProfile Indices Summary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Johnathan Crowe</dc:creator>
  <cp:lastModifiedBy>Mary Acklin</cp:lastModifiedBy>
  <cp:revision>1929</cp:revision>
  <cp:lastPrinted>2014-03-19T18:18:07Z</cp:lastPrinted>
  <dcterms:created xsi:type="dcterms:W3CDTF">2014-02-18T14:32:11Z</dcterms:created>
  <dcterms:modified xsi:type="dcterms:W3CDTF">2020-06-18T18:48:04Z</dcterms:modified>
</cp:coreProperties>
</file>