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4"/>
  </p:notesMasterIdLst>
  <p:sldIdLst>
    <p:sldId id="959984802" r:id="rId2"/>
    <p:sldId id="1925471457" r:id="rId3"/>
    <p:sldId id="197001853" r:id="rId4"/>
    <p:sldId id="404135333" r:id="rId5"/>
    <p:sldId id="1370387372" r:id="rId6"/>
    <p:sldId id="1823811962" r:id="rId7"/>
    <p:sldId id="1666623283" r:id="rId8"/>
    <p:sldId id="2060378140" r:id="rId9"/>
    <p:sldId id="1754060031" r:id="rId10"/>
    <p:sldId id="1337344058" r:id="rId11"/>
    <p:sldId id="975123642" r:id="rId12"/>
    <p:sldId id="1449680052" r:id="rId13"/>
    <p:sldId id="307966436" r:id="rId14"/>
    <p:sldId id="638167303" r:id="rId15"/>
    <p:sldId id="1744858169" r:id="rId16"/>
    <p:sldId id="407902018" r:id="rId17"/>
    <p:sldId id="693506618" r:id="rId18"/>
    <p:sldId id="849542135" r:id="rId19"/>
    <p:sldId id="2051826491" r:id="rId20"/>
    <p:sldId id="1580532675" r:id="rId21"/>
    <p:sldId id="1058373367" r:id="rId22"/>
    <p:sldId id="2039415312" r:id="rId23"/>
    <p:sldId id="1361330762" r:id="rId24"/>
    <p:sldId id="630229493" r:id="rId25"/>
    <p:sldId id="1719284573" r:id="rId26"/>
    <p:sldId id="315973672" r:id="rId27"/>
    <p:sldId id="762123046" r:id="rId28"/>
    <p:sldId id="396521475" r:id="rId29"/>
    <p:sldId id="451180220" r:id="rId30"/>
    <p:sldId id="1454820843" r:id="rId31"/>
    <p:sldId id="1586559138" r:id="rId32"/>
    <p:sldId id="635141720" r:id="rId33"/>
    <p:sldId id="1247971549" r:id="rId34"/>
    <p:sldId id="1183873787" r:id="rId35"/>
    <p:sldId id="1871039004" r:id="rId36"/>
    <p:sldId id="1171607189" r:id="rId37"/>
    <p:sldId id="624503570" r:id="rId38"/>
    <p:sldId id="374694962" r:id="rId39"/>
    <p:sldId id="115846295" r:id="rId40"/>
    <p:sldId id="1915410333" r:id="rId41"/>
    <p:sldId id="1149726680" r:id="rId42"/>
    <p:sldId id="697858819" r:id="rId4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A9F6"/>
    <a:srgbClr val="326994"/>
    <a:srgbClr val="5D9648"/>
    <a:srgbClr val="BC2D30"/>
    <a:srgbClr val="E7A13D"/>
    <a:srgbClr val="522D59"/>
    <a:srgbClr val="FF663E"/>
    <a:srgbClr val="3A3A3A"/>
    <a:srgbClr val="5C5C5C"/>
    <a:srgbClr val="EC9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70" autoAdjust="0"/>
    <p:restoredTop sz="88503" autoAdjust="0"/>
  </p:normalViewPr>
  <p:slideViewPr>
    <p:cSldViewPr snapToGrid="0" snapToObjects="1">
      <p:cViewPr varScale="1">
        <p:scale>
          <a:sx n="150" d="100"/>
          <a:sy n="150" d="100"/>
        </p:scale>
        <p:origin x="1520" y="168"/>
      </p:cViewPr>
      <p:guideLst>
        <p:guide orient="horz" pos="16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2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67FCCB-BA22-4D2A-ADF4-81BC08F53017}" type="datetimeFigureOut">
              <a:rPr lang="en-US" smtClean="0"/>
              <a:t>8/11/20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BF18A23-678B-4784-975B-7B822255C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3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42918" y="1970028"/>
            <a:ext cx="5115282" cy="66628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42918" y="2853369"/>
            <a:ext cx="5115282" cy="55668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pic>
        <p:nvPicPr>
          <p:cNvPr id="18" name="Picture 17" descr="CivicScience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544"/>
            <a:ext cx="2381128" cy="238112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15100" y="0"/>
            <a:ext cx="915100" cy="130747"/>
          </a:xfrm>
          <a:prstGeom prst="rect">
            <a:avLst/>
          </a:prstGeom>
          <a:solidFill>
            <a:srgbClr val="235B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830200" y="0"/>
            <a:ext cx="915100" cy="130747"/>
          </a:xfrm>
          <a:prstGeom prst="rect">
            <a:avLst/>
          </a:prstGeom>
          <a:solidFill>
            <a:srgbClr val="FFE9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74530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3660400" y="0"/>
            <a:ext cx="915100" cy="130747"/>
          </a:xfrm>
          <a:prstGeom prst="rect">
            <a:avLst/>
          </a:prstGeom>
          <a:solidFill>
            <a:srgbClr val="235B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575500" y="0"/>
            <a:ext cx="915100" cy="130747"/>
          </a:xfrm>
          <a:prstGeom prst="rect">
            <a:avLst/>
          </a:prstGeom>
          <a:solidFill>
            <a:srgbClr val="FFE9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549060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405700" y="0"/>
            <a:ext cx="915100" cy="130747"/>
          </a:xfrm>
          <a:prstGeom prst="rect">
            <a:avLst/>
          </a:prstGeom>
          <a:solidFill>
            <a:srgbClr val="235B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320800" y="0"/>
            <a:ext cx="915100" cy="130747"/>
          </a:xfrm>
          <a:prstGeom prst="rect">
            <a:avLst/>
          </a:prstGeom>
          <a:solidFill>
            <a:srgbClr val="FFE9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823590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1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Column Chart Question Text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25419" y="4767263"/>
            <a:ext cx="117344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B965-DC48-4116-B8A9-CF89C02656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DeepProfile</a:t>
            </a:r>
          </a:p>
        </p:txBody>
      </p:sp>
    </p:spTree>
    <p:extLst>
      <p:ext uri="{BB962C8B-B14F-4D97-AF65-F5344CB8AC3E}">
        <p14:creationId xmlns:p14="http://schemas.microsoft.com/office/powerpoint/2010/main" val="208483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ale - Radial P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The {Scale Name} index aims to identify the extent to which segments {description},</a:t>
            </a:r>
          </a:p>
          <a:p>
            <a:pPr lvl="0"/>
            <a:r>
              <a:rPr lang="en-US" dirty="0"/>
              <a:t>{Placeholder}.</a:t>
            </a:r>
          </a:p>
        </p:txBody>
      </p:sp>
      <p:sp>
        <p:nvSpPr>
          <p:cNvPr id="6" name="Title 19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612168"/>
          </a:xfrm>
        </p:spPr>
        <p:txBody>
          <a:bodyPr>
            <a:normAutofit fontScale="90000"/>
          </a:bodyPr>
          <a:lstStyle>
            <a:lvl1pPr>
              <a:defRPr/>
            </a:lvl1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{Scale Name}</a:t>
            </a:r>
          </a:p>
        </p:txBody>
      </p:sp>
      <p:sp>
        <p:nvSpPr>
          <p:cNvPr id="1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25419" y="4767263"/>
            <a:ext cx="117344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B965-DC48-4116-B8A9-CF89C02656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Individual Attributes</a:t>
            </a:r>
          </a:p>
        </p:txBody>
      </p:sp>
    </p:spTree>
    <p:extLst>
      <p:ext uri="{BB962C8B-B14F-4D97-AF65-F5344CB8AC3E}">
        <p14:creationId xmlns:p14="http://schemas.microsoft.com/office/powerpoint/2010/main" val="115183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al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941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{Scale Name} (continued)</a:t>
            </a:r>
            <a:endParaRPr lang="en-US" dirty="0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25419" y="4767263"/>
            <a:ext cx="117344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B965-DC48-4116-B8A9-CF89C02656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DeepProfile</a:t>
            </a:r>
          </a:p>
        </p:txBody>
      </p:sp>
    </p:spTree>
    <p:extLst>
      <p:ext uri="{BB962C8B-B14F-4D97-AF65-F5344CB8AC3E}">
        <p14:creationId xmlns:p14="http://schemas.microsoft.com/office/powerpoint/2010/main" val="412316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of S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9"/>
          <p:cNvSpPr>
            <a:spLocks noGrp="1"/>
          </p:cNvSpPr>
          <p:nvPr>
            <p:ph type="title"/>
          </p:nvPr>
        </p:nvSpPr>
        <p:spPr>
          <a:xfrm>
            <a:off x="1313613" y="205979"/>
            <a:ext cx="6516775" cy="612168"/>
          </a:xfrm>
        </p:spPr>
        <p:txBody>
          <a:bodyPr>
            <a:normAutofit fontScale="90000"/>
          </a:bodyPr>
          <a:lstStyle>
            <a:lvl1pPr>
              <a:defRPr sz="3200"/>
            </a:lvl1pPr>
          </a:lstStyle>
          <a:p>
            <a:r>
              <a:rPr lang="en-US" dirty="0"/>
              <a:t>DeepProfile Indices Summary</a:t>
            </a:r>
          </a:p>
        </p:txBody>
      </p:sp>
      <p:sp>
        <p:nvSpPr>
          <p:cNvPr id="2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25419" y="4767263"/>
            <a:ext cx="117344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B965-DC48-4116-B8A9-CF89C02656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DeepProfile</a:t>
            </a:r>
          </a:p>
        </p:txBody>
      </p:sp>
    </p:spTree>
    <p:extLst>
      <p:ext uri="{BB962C8B-B14F-4D97-AF65-F5344CB8AC3E}">
        <p14:creationId xmlns:p14="http://schemas.microsoft.com/office/powerpoint/2010/main" val="233038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9"/>
          <p:cNvSpPr>
            <a:spLocks noGrp="1"/>
          </p:cNvSpPr>
          <p:nvPr>
            <p:ph type="title" hasCustomPrompt="1"/>
          </p:nvPr>
        </p:nvSpPr>
        <p:spPr>
          <a:xfrm>
            <a:off x="1313613" y="1370750"/>
            <a:ext cx="6516775" cy="612168"/>
          </a:xfrm>
        </p:spPr>
        <p:txBody>
          <a:bodyPr>
            <a:normAutofit fontScale="90000"/>
          </a:bodyPr>
          <a:lstStyle>
            <a:lvl1pPr>
              <a:defRPr sz="3200" b="1"/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2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25419" y="4767263"/>
            <a:ext cx="117344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B965-DC48-4116-B8A9-CF89C02656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DeepProfile</a:t>
            </a:r>
          </a:p>
        </p:txBody>
      </p:sp>
      <p:sp>
        <p:nvSpPr>
          <p:cNvPr id="5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2318581" y="2448606"/>
            <a:ext cx="4506838" cy="830997"/>
          </a:xfrm>
        </p:spPr>
        <p:txBody>
          <a:bodyPr/>
          <a:lstStyle>
            <a:lvl1pPr algn="l"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Do you have questions about this report? Need training on the InsightStore or want to dig deeper into some of this data?</a:t>
            </a:r>
          </a:p>
        </p:txBody>
      </p:sp>
      <p:sp>
        <p:nvSpPr>
          <p:cNvPr id="6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2318581" y="3576014"/>
            <a:ext cx="4506838" cy="338554"/>
          </a:xfrm>
        </p:spPr>
        <p:txBody>
          <a:bodyPr/>
          <a:lstStyle>
            <a:lvl1pPr algn="ctr"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support@civicscience.com</a:t>
            </a:r>
          </a:p>
        </p:txBody>
      </p:sp>
    </p:spTree>
    <p:extLst>
      <p:ext uri="{BB962C8B-B14F-4D97-AF65-F5344CB8AC3E}">
        <p14:creationId xmlns:p14="http://schemas.microsoft.com/office/powerpoint/2010/main" val="106181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(Pho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25"/>
            <a:ext cx="8229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135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P_f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43125"/>
            <a:ext cx="8229600" cy="8572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DP Fail Message</a:t>
            </a:r>
          </a:p>
        </p:txBody>
      </p:sp>
    </p:spTree>
    <p:extLst>
      <p:ext uri="{BB962C8B-B14F-4D97-AF65-F5344CB8AC3E}">
        <p14:creationId xmlns:p14="http://schemas.microsoft.com/office/powerpoint/2010/main" val="36661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693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15100" y="0"/>
            <a:ext cx="915100" cy="130747"/>
          </a:xfrm>
          <a:prstGeom prst="rect">
            <a:avLst/>
          </a:prstGeom>
          <a:solidFill>
            <a:srgbClr val="235B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830200" y="0"/>
            <a:ext cx="915100" cy="130747"/>
          </a:xfrm>
          <a:prstGeom prst="rect">
            <a:avLst/>
          </a:prstGeom>
          <a:solidFill>
            <a:srgbClr val="FFE9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4530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660400" y="0"/>
            <a:ext cx="915100" cy="130747"/>
          </a:xfrm>
          <a:prstGeom prst="rect">
            <a:avLst/>
          </a:prstGeom>
          <a:solidFill>
            <a:srgbClr val="235B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575500" y="0"/>
            <a:ext cx="915100" cy="130747"/>
          </a:xfrm>
          <a:prstGeom prst="rect">
            <a:avLst/>
          </a:prstGeom>
          <a:solidFill>
            <a:srgbClr val="FFE9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549060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405700" y="0"/>
            <a:ext cx="915100" cy="130747"/>
          </a:xfrm>
          <a:prstGeom prst="rect">
            <a:avLst/>
          </a:prstGeom>
          <a:solidFill>
            <a:srgbClr val="235B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320800" y="0"/>
            <a:ext cx="915100" cy="130747"/>
          </a:xfrm>
          <a:prstGeom prst="rect">
            <a:avLst/>
          </a:prstGeom>
          <a:solidFill>
            <a:srgbClr val="FFE9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23590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25419" y="4767263"/>
            <a:ext cx="117344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B965-DC48-4116-B8A9-CF89C02656E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204" y="4594623"/>
            <a:ext cx="505056" cy="50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44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0" r:id="rId7"/>
    <p:sldLayoutId id="2147483666" r:id="rId8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CivicScience DeepProfile Report</a:t>
            </a:r>
          </a:p>
        </p:txBody>
      </p:sp>
      <p:sp>
        <p:nvSpPr>
          <p:cNvPr id="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August 11,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DeepProfile Indices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Market Maven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Market Maven index aims to identify the extent to which segments adopt new products and brands, and share their opinions with others.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39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rc5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6"/>
            <p:cNvSpPr/>
            <p:nvPr/>
          </p:nvSpPr>
          <p:spPr>
            <a:xfrm>
              <a:off x="2118411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2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3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44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45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46" name="tx7"/>
            <p:cNvSpPr/>
            <p:nvPr/>
          </p:nvSpPr>
          <p:spPr>
            <a:xfrm>
              <a:off x="2835250" y="3842099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107</a:t>
              </a:r>
            </a:p>
          </p:txBody>
        </p:sp>
        <p:sp>
          <p:nvSpPr>
            <p:cNvPr id="47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48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762187" y="2275041"/>
              <a:ext cx="1570130" cy="1524163"/>
            </a:xfrm>
            <a:custGeom>
              <a:avLst/>
              <a:gdLst/>
              <a:ahLst/>
              <a:cxnLst/>
              <a:rect l="0" t="0" r="0" b="0"/>
              <a:pathLst>
                <a:path w="1570130" h="1524163">
                  <a:moveTo>
                    <a:pt x="1570130" y="715046"/>
                  </a:moveTo>
                  <a:lnTo>
                    <a:pt x="730415" y="207605"/>
                  </a:lnTo>
                  <a:lnTo>
                    <a:pt x="24612" y="0"/>
                  </a:lnTo>
                  <a:lnTo>
                    <a:pt x="0" y="715046"/>
                  </a:lnTo>
                  <a:lnTo>
                    <a:pt x="51872" y="1382876"/>
                  </a:lnTo>
                  <a:lnTo>
                    <a:pt x="904588" y="1524163"/>
                  </a:lnTo>
                  <a:lnTo>
                    <a:pt x="1570130" y="715046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875076" y="2709014"/>
              <a:ext cx="649111" cy="562146"/>
            </a:xfrm>
            <a:custGeom>
              <a:avLst/>
              <a:gdLst/>
              <a:ahLst/>
              <a:cxnLst/>
              <a:rect l="0" t="0" r="0" b="0"/>
              <a:pathLst>
                <a:path w="649111" h="562146">
                  <a:moveTo>
                    <a:pt x="649111" y="281073"/>
                  </a:moveTo>
                  <a:lnTo>
                    <a:pt x="486833" y="0"/>
                  </a:lnTo>
                  <a:lnTo>
                    <a:pt x="162277" y="0"/>
                  </a:lnTo>
                  <a:lnTo>
                    <a:pt x="0" y="281073"/>
                  </a:lnTo>
                  <a:lnTo>
                    <a:pt x="162277" y="562146"/>
                  </a:lnTo>
                  <a:lnTo>
                    <a:pt x="486833" y="562146"/>
                  </a:lnTo>
                  <a:lnTo>
                    <a:pt x="649111" y="281073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tx17"/>
            <p:cNvSpPr/>
            <p:nvPr/>
          </p:nvSpPr>
          <p:spPr>
            <a:xfrm>
              <a:off x="7757498" y="2853975"/>
              <a:ext cx="106445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Tries new products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7757498" y="3010312"/>
              <a:ext cx="75334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before others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726948" y="1527048"/>
              <a:ext cx="100646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Tells others about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6789368" y="1638935"/>
              <a:ext cx="75678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new products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4665849" y="1527048"/>
              <a:ext cx="100646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Tells others about</a:t>
              </a:r>
            </a:p>
          </p:txBody>
        </p:sp>
        <p:sp>
          <p:nvSpPr>
            <p:cNvPr id="50" name="tx22"/>
            <p:cNvSpPr/>
            <p:nvPr/>
          </p:nvSpPr>
          <p:spPr>
            <a:xfrm>
              <a:off x="4702466" y="1638935"/>
              <a:ext cx="95764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favorite products</a:t>
              </a:r>
            </a:p>
          </p:txBody>
        </p:sp>
        <p:sp>
          <p:nvSpPr>
            <p:cNvPr id="51" name="tx23"/>
            <p:cNvSpPr/>
            <p:nvPr/>
          </p:nvSpPr>
          <p:spPr>
            <a:xfrm>
              <a:off x="3635299" y="2876200"/>
              <a:ext cx="100646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Tells others about</a:t>
              </a:r>
            </a:p>
          </p:txBody>
        </p:sp>
        <p:sp>
          <p:nvSpPr>
            <p:cNvPr id="52" name="tx24"/>
            <p:cNvSpPr/>
            <p:nvPr/>
          </p:nvSpPr>
          <p:spPr>
            <a:xfrm>
              <a:off x="3358671" y="2988087"/>
              <a:ext cx="128309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disappointing products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796771" y="4203127"/>
              <a:ext cx="83190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Writes positive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747348" y="4337239"/>
              <a:ext cx="8977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product reviews</a:t>
              </a:r>
            </a:p>
          </p:txBody>
        </p:sp>
        <p:sp>
          <p:nvSpPr>
            <p:cNvPr id="53" name="tx27"/>
            <p:cNvSpPr/>
            <p:nvPr/>
          </p:nvSpPr>
          <p:spPr>
            <a:xfrm>
              <a:off x="6757988" y="4203127"/>
              <a:ext cx="88230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Writes negative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6754115" y="4337239"/>
              <a:ext cx="8977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product reviews</a:t>
              </a:r>
            </a:p>
          </p:txBody>
        </p:sp>
        <p:sp>
          <p:nvSpPr>
            <p:cNvPr id="29" name="rc29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6404197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tx34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95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6424195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105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7397862" y="2950995"/>
              <a:ext cx="199983" cy="754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115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Market Maven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Tries new products before others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Tells others about new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Tells others about favorite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Tells others about disappointing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Writes positive product reviews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Writes negative product reviews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Social Media Influence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Social Media Influence index aims to identify the impact social media has on respondents' preferences and behavior.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5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rc5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7" name="rc6"/>
            <p:cNvSpPr/>
            <p:nvPr/>
          </p:nvSpPr>
          <p:spPr>
            <a:xfrm>
              <a:off x="2219401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8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9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50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51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52" name="tx7"/>
            <p:cNvSpPr/>
            <p:nvPr/>
          </p:nvSpPr>
          <p:spPr>
            <a:xfrm>
              <a:off x="2835250" y="3842099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53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4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251579" y="1889020"/>
              <a:ext cx="1953773" cy="1892652"/>
            </a:xfrm>
            <a:custGeom>
              <a:avLst/>
              <a:gdLst/>
              <a:ahLst/>
              <a:cxnLst/>
              <a:rect l="0" t="0" r="0" b="0"/>
              <a:pathLst>
                <a:path w="1953773" h="1892652">
                  <a:moveTo>
                    <a:pt x="1953773" y="1101067"/>
                  </a:moveTo>
                  <a:lnTo>
                    <a:pt x="1426350" y="501299"/>
                  </a:lnTo>
                  <a:lnTo>
                    <a:pt x="696740" y="0"/>
                  </a:lnTo>
                  <a:lnTo>
                    <a:pt x="21153" y="654696"/>
                  </a:lnTo>
                  <a:lnTo>
                    <a:pt x="0" y="1557625"/>
                  </a:lnTo>
                  <a:lnTo>
                    <a:pt x="767377" y="1892652"/>
                  </a:lnTo>
                  <a:lnTo>
                    <a:pt x="1512068" y="1808321"/>
                  </a:lnTo>
                  <a:lnTo>
                    <a:pt x="1953773" y="1101067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907217" y="2673669"/>
              <a:ext cx="616970" cy="632836"/>
            </a:xfrm>
            <a:custGeom>
              <a:avLst/>
              <a:gdLst/>
              <a:ahLst/>
              <a:cxnLst/>
              <a:rect l="0" t="0" r="0" b="0"/>
              <a:pathLst>
                <a:path w="616970" h="632836">
                  <a:moveTo>
                    <a:pt x="616970" y="316418"/>
                  </a:moveTo>
                  <a:lnTo>
                    <a:pt x="494771" y="62670"/>
                  </a:lnTo>
                  <a:lnTo>
                    <a:pt x="220194" y="0"/>
                  </a:lnTo>
                  <a:lnTo>
                    <a:pt x="0" y="175598"/>
                  </a:lnTo>
                  <a:lnTo>
                    <a:pt x="0" y="457237"/>
                  </a:lnTo>
                  <a:lnTo>
                    <a:pt x="220194" y="632836"/>
                  </a:lnTo>
                  <a:lnTo>
                    <a:pt x="494771" y="570166"/>
                  </a:lnTo>
                  <a:lnTo>
                    <a:pt x="616970" y="316418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6199632" y="1975096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1014991"/>
                  </a:moveTo>
                  <a:lnTo>
                    <a:pt x="80942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910750" y="1724414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126567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5029974" y="2426810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563277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029974" y="2990088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0"/>
                  </a:moveTo>
                  <a:lnTo>
                    <a:pt x="0" y="563277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910750" y="2990088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0"/>
                  </a:moveTo>
                  <a:lnTo>
                    <a:pt x="0" y="12656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6199632" y="2990088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0"/>
                  </a:moveTo>
                  <a:lnTo>
                    <a:pt x="809428" y="1014991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tx18"/>
            <p:cNvSpPr/>
            <p:nvPr/>
          </p:nvSpPr>
          <p:spPr>
            <a:xfrm>
              <a:off x="7757498" y="2809144"/>
              <a:ext cx="71472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Social media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7757498" y="2921031"/>
              <a:ext cx="121757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influences purchases: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7757498" y="3077368"/>
              <a:ext cx="44028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General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7036394" y="1658211"/>
              <a:ext cx="71472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Social media</a:t>
              </a:r>
            </a:p>
          </p:txBody>
        </p:sp>
        <p:sp>
          <p:nvSpPr>
            <p:cNvPr id="56" name="tx22"/>
            <p:cNvSpPr/>
            <p:nvPr/>
          </p:nvSpPr>
          <p:spPr>
            <a:xfrm>
              <a:off x="6934634" y="1792323"/>
              <a:ext cx="125527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influences music taste</a:t>
              </a:r>
            </a:p>
          </p:txBody>
        </p:sp>
        <p:sp>
          <p:nvSpPr>
            <p:cNvPr id="57" name="tx23"/>
            <p:cNvSpPr/>
            <p:nvPr/>
          </p:nvSpPr>
          <p:spPr>
            <a:xfrm>
              <a:off x="5045394" y="1357393"/>
              <a:ext cx="132117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Social media influences</a:t>
              </a:r>
            </a:p>
          </p:txBody>
        </p:sp>
        <p:sp>
          <p:nvSpPr>
            <p:cNvPr id="58" name="tx24"/>
            <p:cNvSpPr/>
            <p:nvPr/>
          </p:nvSpPr>
          <p:spPr>
            <a:xfrm>
              <a:off x="5316721" y="1479797"/>
              <a:ext cx="877289" cy="1002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TV, movie taste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116705" y="2133211"/>
              <a:ext cx="71472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Social media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253382" y="2267323"/>
              <a:ext cx="57093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influences</a:t>
              </a:r>
            </a:p>
          </p:txBody>
        </p:sp>
        <p:sp>
          <p:nvSpPr>
            <p:cNvPr id="59" name="tx27"/>
            <p:cNvSpPr/>
            <p:nvPr/>
          </p:nvSpPr>
          <p:spPr>
            <a:xfrm>
              <a:off x="3982466" y="2379210"/>
              <a:ext cx="85595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food purchases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4116705" y="3485077"/>
              <a:ext cx="71472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Social media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4253382" y="3619189"/>
              <a:ext cx="57093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influences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3791192" y="3731076"/>
              <a:ext cx="105719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clothing purchases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5045394" y="4395008"/>
              <a:ext cx="132117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Social media influences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5108150" y="4506895"/>
              <a:ext cx="121850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electronics purchases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6920226" y="4094189"/>
              <a:ext cx="133180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social media more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932611" y="4206076"/>
              <a:ext cx="126601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than an hour each day</a:t>
              </a:r>
            </a:p>
          </p:txBody>
        </p:sp>
        <p:sp>
          <p:nvSpPr>
            <p:cNvPr id="35" name="rc35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rc36"/>
            <p:cNvSpPr/>
            <p:nvPr/>
          </p:nvSpPr>
          <p:spPr>
            <a:xfrm>
              <a:off x="6404197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rc37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rc38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9" name="rc39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tx40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95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6424195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105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7397862" y="2950995"/>
              <a:ext cx="199983" cy="754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115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Social Media Influence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influences purchases: General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influences music taste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influences TV, movie taste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influences food purchases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influences clothing purchases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influences electronics purchases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Uses social media more than an hour each day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Social Media Platforms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Social Media Platforms index aims to identify how often respondents visit or use major social media sites and apps.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33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5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6"/>
            <p:cNvSpPr/>
            <p:nvPr/>
          </p:nvSpPr>
          <p:spPr>
            <a:xfrm>
              <a:off x="2219417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36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37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38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39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40" name="tx7"/>
            <p:cNvSpPr/>
            <p:nvPr/>
          </p:nvSpPr>
          <p:spPr>
            <a:xfrm>
              <a:off x="2835250" y="3842099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41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42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334150" y="2126314"/>
              <a:ext cx="1730962" cy="1727547"/>
            </a:xfrm>
            <a:custGeom>
              <a:avLst/>
              <a:gdLst/>
              <a:ahLst/>
              <a:cxnLst/>
              <a:rect l="0" t="0" r="0" b="0"/>
              <a:pathLst>
                <a:path w="1730962" h="1727547">
                  <a:moveTo>
                    <a:pt x="1730962" y="863773"/>
                  </a:moveTo>
                  <a:lnTo>
                    <a:pt x="1724138" y="755300"/>
                  </a:lnTo>
                  <a:lnTo>
                    <a:pt x="1703772" y="648537"/>
                  </a:lnTo>
                  <a:lnTo>
                    <a:pt x="1670185" y="545168"/>
                  </a:lnTo>
                  <a:lnTo>
                    <a:pt x="1623908" y="446824"/>
                  </a:lnTo>
                  <a:lnTo>
                    <a:pt x="1565670" y="355056"/>
                  </a:lnTo>
                  <a:lnTo>
                    <a:pt x="1496390" y="271310"/>
                  </a:lnTo>
                  <a:lnTo>
                    <a:pt x="1417160" y="196908"/>
                  </a:lnTo>
                  <a:lnTo>
                    <a:pt x="1329229" y="133023"/>
                  </a:lnTo>
                  <a:lnTo>
                    <a:pt x="1233985" y="80662"/>
                  </a:lnTo>
                  <a:lnTo>
                    <a:pt x="1132929" y="40651"/>
                  </a:lnTo>
                  <a:lnTo>
                    <a:pt x="1027656" y="13622"/>
                  </a:lnTo>
                  <a:lnTo>
                    <a:pt x="919825" y="0"/>
                  </a:lnTo>
                  <a:lnTo>
                    <a:pt x="811137" y="0"/>
                  </a:lnTo>
                  <a:lnTo>
                    <a:pt x="703306" y="13622"/>
                  </a:lnTo>
                  <a:lnTo>
                    <a:pt x="598032" y="40651"/>
                  </a:lnTo>
                  <a:lnTo>
                    <a:pt x="496977" y="80662"/>
                  </a:lnTo>
                  <a:lnTo>
                    <a:pt x="401733" y="133023"/>
                  </a:lnTo>
                  <a:lnTo>
                    <a:pt x="313802" y="196908"/>
                  </a:lnTo>
                  <a:lnTo>
                    <a:pt x="234572" y="271310"/>
                  </a:lnTo>
                  <a:lnTo>
                    <a:pt x="165292" y="355056"/>
                  </a:lnTo>
                  <a:lnTo>
                    <a:pt x="107054" y="446824"/>
                  </a:lnTo>
                  <a:lnTo>
                    <a:pt x="60777" y="545168"/>
                  </a:lnTo>
                  <a:lnTo>
                    <a:pt x="27190" y="648537"/>
                  </a:lnTo>
                  <a:lnTo>
                    <a:pt x="6824" y="755300"/>
                  </a:lnTo>
                  <a:lnTo>
                    <a:pt x="0" y="863773"/>
                  </a:lnTo>
                  <a:lnTo>
                    <a:pt x="6824" y="972247"/>
                  </a:lnTo>
                  <a:lnTo>
                    <a:pt x="27190" y="1079010"/>
                  </a:lnTo>
                  <a:lnTo>
                    <a:pt x="60777" y="1182378"/>
                  </a:lnTo>
                  <a:lnTo>
                    <a:pt x="107054" y="1280722"/>
                  </a:lnTo>
                  <a:lnTo>
                    <a:pt x="165292" y="1372490"/>
                  </a:lnTo>
                  <a:lnTo>
                    <a:pt x="234572" y="1456236"/>
                  </a:lnTo>
                  <a:lnTo>
                    <a:pt x="313802" y="1530638"/>
                  </a:lnTo>
                  <a:lnTo>
                    <a:pt x="401733" y="1594523"/>
                  </a:lnTo>
                  <a:lnTo>
                    <a:pt x="496977" y="1646884"/>
                  </a:lnTo>
                  <a:lnTo>
                    <a:pt x="598032" y="1686895"/>
                  </a:lnTo>
                  <a:lnTo>
                    <a:pt x="703306" y="1713925"/>
                  </a:lnTo>
                  <a:lnTo>
                    <a:pt x="811137" y="1727547"/>
                  </a:lnTo>
                  <a:lnTo>
                    <a:pt x="919825" y="1727547"/>
                  </a:lnTo>
                  <a:lnTo>
                    <a:pt x="1027656" y="1713925"/>
                  </a:lnTo>
                  <a:lnTo>
                    <a:pt x="1132929" y="1686895"/>
                  </a:lnTo>
                  <a:lnTo>
                    <a:pt x="1233985" y="1646884"/>
                  </a:lnTo>
                  <a:lnTo>
                    <a:pt x="1329229" y="1594523"/>
                  </a:lnTo>
                  <a:lnTo>
                    <a:pt x="1417160" y="1530638"/>
                  </a:lnTo>
                  <a:lnTo>
                    <a:pt x="1496390" y="1456236"/>
                  </a:lnTo>
                  <a:lnTo>
                    <a:pt x="1565670" y="1372490"/>
                  </a:lnTo>
                  <a:lnTo>
                    <a:pt x="1623908" y="1280722"/>
                  </a:lnTo>
                  <a:lnTo>
                    <a:pt x="1670185" y="1182378"/>
                  </a:lnTo>
                  <a:lnTo>
                    <a:pt x="1703772" y="1079010"/>
                  </a:lnTo>
                  <a:lnTo>
                    <a:pt x="1724138" y="972247"/>
                  </a:lnTo>
                  <a:lnTo>
                    <a:pt x="1730962" y="8637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6"/>
            <p:cNvSpPr/>
            <p:nvPr/>
          </p:nvSpPr>
          <p:spPr>
            <a:xfrm>
              <a:off x="5766891" y="2558201"/>
              <a:ext cx="865481" cy="863773"/>
            </a:xfrm>
            <a:custGeom>
              <a:avLst/>
              <a:gdLst/>
              <a:ahLst/>
              <a:cxnLst/>
              <a:rect l="0" t="0" r="0" b="0"/>
              <a:pathLst>
                <a:path w="865481" h="863773">
                  <a:moveTo>
                    <a:pt x="865481" y="431886"/>
                  </a:moveTo>
                  <a:lnTo>
                    <a:pt x="862069" y="377650"/>
                  </a:lnTo>
                  <a:lnTo>
                    <a:pt x="851886" y="324268"/>
                  </a:lnTo>
                  <a:lnTo>
                    <a:pt x="835092" y="272584"/>
                  </a:lnTo>
                  <a:lnTo>
                    <a:pt x="811954" y="223412"/>
                  </a:lnTo>
                  <a:lnTo>
                    <a:pt x="782835" y="177528"/>
                  </a:lnTo>
                  <a:lnTo>
                    <a:pt x="748195" y="135655"/>
                  </a:lnTo>
                  <a:lnTo>
                    <a:pt x="708580" y="98454"/>
                  </a:lnTo>
                  <a:lnTo>
                    <a:pt x="664614" y="66511"/>
                  </a:lnTo>
                  <a:lnTo>
                    <a:pt x="616992" y="40331"/>
                  </a:lnTo>
                  <a:lnTo>
                    <a:pt x="566464" y="20325"/>
                  </a:lnTo>
                  <a:lnTo>
                    <a:pt x="513828" y="6811"/>
                  </a:lnTo>
                  <a:lnTo>
                    <a:pt x="459912" y="0"/>
                  </a:lnTo>
                  <a:lnTo>
                    <a:pt x="405568" y="0"/>
                  </a:lnTo>
                  <a:lnTo>
                    <a:pt x="351653" y="6811"/>
                  </a:lnTo>
                  <a:lnTo>
                    <a:pt x="299016" y="20325"/>
                  </a:lnTo>
                  <a:lnTo>
                    <a:pt x="248488" y="40331"/>
                  </a:lnTo>
                  <a:lnTo>
                    <a:pt x="200866" y="66511"/>
                  </a:lnTo>
                  <a:lnTo>
                    <a:pt x="156901" y="98454"/>
                  </a:lnTo>
                  <a:lnTo>
                    <a:pt x="117286" y="135655"/>
                  </a:lnTo>
                  <a:lnTo>
                    <a:pt x="82646" y="177528"/>
                  </a:lnTo>
                  <a:lnTo>
                    <a:pt x="53527" y="223412"/>
                  </a:lnTo>
                  <a:lnTo>
                    <a:pt x="30388" y="272584"/>
                  </a:lnTo>
                  <a:lnTo>
                    <a:pt x="13595" y="324268"/>
                  </a:lnTo>
                  <a:lnTo>
                    <a:pt x="3412" y="377650"/>
                  </a:lnTo>
                  <a:lnTo>
                    <a:pt x="0" y="431886"/>
                  </a:lnTo>
                  <a:lnTo>
                    <a:pt x="3412" y="486123"/>
                  </a:lnTo>
                  <a:lnTo>
                    <a:pt x="13595" y="539505"/>
                  </a:lnTo>
                  <a:lnTo>
                    <a:pt x="30388" y="591189"/>
                  </a:lnTo>
                  <a:lnTo>
                    <a:pt x="53527" y="640361"/>
                  </a:lnTo>
                  <a:lnTo>
                    <a:pt x="82646" y="686245"/>
                  </a:lnTo>
                  <a:lnTo>
                    <a:pt x="117286" y="728118"/>
                  </a:lnTo>
                  <a:lnTo>
                    <a:pt x="156901" y="765319"/>
                  </a:lnTo>
                  <a:lnTo>
                    <a:pt x="200866" y="797261"/>
                  </a:lnTo>
                  <a:lnTo>
                    <a:pt x="248488" y="823442"/>
                  </a:lnTo>
                  <a:lnTo>
                    <a:pt x="299016" y="843447"/>
                  </a:lnTo>
                  <a:lnTo>
                    <a:pt x="351653" y="856962"/>
                  </a:lnTo>
                  <a:lnTo>
                    <a:pt x="405568" y="863773"/>
                  </a:lnTo>
                  <a:lnTo>
                    <a:pt x="459912" y="863773"/>
                  </a:lnTo>
                  <a:lnTo>
                    <a:pt x="513828" y="856962"/>
                  </a:lnTo>
                  <a:lnTo>
                    <a:pt x="566464" y="843447"/>
                  </a:lnTo>
                  <a:lnTo>
                    <a:pt x="616992" y="823442"/>
                  </a:lnTo>
                  <a:lnTo>
                    <a:pt x="664614" y="797261"/>
                  </a:lnTo>
                  <a:lnTo>
                    <a:pt x="708580" y="765319"/>
                  </a:lnTo>
                  <a:lnTo>
                    <a:pt x="748195" y="728118"/>
                  </a:lnTo>
                  <a:lnTo>
                    <a:pt x="782835" y="686245"/>
                  </a:lnTo>
                  <a:lnTo>
                    <a:pt x="811954" y="640361"/>
                  </a:lnTo>
                  <a:lnTo>
                    <a:pt x="835092" y="591189"/>
                  </a:lnTo>
                  <a:lnTo>
                    <a:pt x="851886" y="539505"/>
                  </a:lnTo>
                  <a:lnTo>
                    <a:pt x="862069" y="486123"/>
                  </a:lnTo>
                  <a:lnTo>
                    <a:pt x="865481" y="431886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5213001" y="2363050"/>
              <a:ext cx="1865659" cy="1343866"/>
            </a:xfrm>
            <a:custGeom>
              <a:avLst/>
              <a:gdLst/>
              <a:ahLst/>
              <a:cxnLst/>
              <a:rect l="0" t="0" r="0" b="0"/>
              <a:pathLst>
                <a:path w="1865659" h="1343866">
                  <a:moveTo>
                    <a:pt x="1865659" y="627037"/>
                  </a:moveTo>
                  <a:lnTo>
                    <a:pt x="1190367" y="0"/>
                  </a:lnTo>
                  <a:lnTo>
                    <a:pt x="159133" y="25826"/>
                  </a:lnTo>
                  <a:lnTo>
                    <a:pt x="0" y="1343866"/>
                  </a:lnTo>
                  <a:lnTo>
                    <a:pt x="1138548" y="1094593"/>
                  </a:lnTo>
                  <a:lnTo>
                    <a:pt x="1865659" y="627037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849537" y="2578527"/>
              <a:ext cx="782835" cy="823121"/>
            </a:xfrm>
            <a:custGeom>
              <a:avLst/>
              <a:gdLst/>
              <a:ahLst/>
              <a:cxnLst/>
              <a:rect l="0" t="0" r="0" b="0"/>
              <a:pathLst>
                <a:path w="782835" h="823121">
                  <a:moveTo>
                    <a:pt x="782835" y="411560"/>
                  </a:moveTo>
                  <a:lnTo>
                    <a:pt x="483818" y="0"/>
                  </a:lnTo>
                  <a:lnTo>
                    <a:pt x="0" y="157202"/>
                  </a:lnTo>
                  <a:lnTo>
                    <a:pt x="0" y="665919"/>
                  </a:lnTo>
                  <a:lnTo>
                    <a:pt x="483818" y="823121"/>
                  </a:lnTo>
                  <a:lnTo>
                    <a:pt x="782835" y="411560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1755405"/>
              <a:ext cx="401172" cy="1234682"/>
            </a:xfrm>
            <a:custGeom>
              <a:avLst/>
              <a:gdLst/>
              <a:ahLst/>
              <a:cxnLst/>
              <a:rect l="0" t="0" r="0" b="0"/>
              <a:pathLst>
                <a:path w="401172" h="1234682">
                  <a:moveTo>
                    <a:pt x="0" y="1234682"/>
                  </a:moveTo>
                  <a:lnTo>
                    <a:pt x="40117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149348" y="2227012"/>
              <a:ext cx="1050283" cy="763075"/>
            </a:xfrm>
            <a:custGeom>
              <a:avLst/>
              <a:gdLst/>
              <a:ahLst/>
              <a:cxnLst/>
              <a:rect l="0" t="0" r="0" b="0"/>
              <a:pathLst>
                <a:path w="1050283" h="763075">
                  <a:moveTo>
                    <a:pt x="1050283" y="763075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149348" y="2990088"/>
              <a:ext cx="1050283" cy="763075"/>
            </a:xfrm>
            <a:custGeom>
              <a:avLst/>
              <a:gdLst/>
              <a:ahLst/>
              <a:cxnLst/>
              <a:rect l="0" t="0" r="0" b="0"/>
              <a:pathLst>
                <a:path w="1050283" h="763075">
                  <a:moveTo>
                    <a:pt x="1050283" y="0"/>
                  </a:moveTo>
                  <a:lnTo>
                    <a:pt x="0" y="76307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2990088"/>
              <a:ext cx="401172" cy="1234682"/>
            </a:xfrm>
            <a:custGeom>
              <a:avLst/>
              <a:gdLst/>
              <a:ahLst/>
              <a:cxnLst/>
              <a:rect l="0" t="0" r="0" b="0"/>
              <a:pathLst>
                <a:path w="401172" h="1234682">
                  <a:moveTo>
                    <a:pt x="0" y="0"/>
                  </a:moveTo>
                  <a:lnTo>
                    <a:pt x="401172" y="1234682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tx15"/>
            <p:cNvSpPr/>
            <p:nvPr/>
          </p:nvSpPr>
          <p:spPr>
            <a:xfrm>
              <a:off x="7757498" y="2853975"/>
              <a:ext cx="4446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Actively</a:t>
              </a:r>
            </a:p>
          </p:txBody>
        </p:sp>
        <p:sp>
          <p:nvSpPr>
            <p:cNvPr id="16" name="tx16"/>
            <p:cNvSpPr/>
            <p:nvPr/>
          </p:nvSpPr>
          <p:spPr>
            <a:xfrm>
              <a:off x="7757498" y="3010312"/>
              <a:ext cx="82666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Facebook</a:t>
              </a:r>
            </a:p>
          </p:txBody>
        </p:sp>
        <p:sp>
          <p:nvSpPr>
            <p:cNvPr id="17" name="tx17"/>
            <p:cNvSpPr/>
            <p:nvPr/>
          </p:nvSpPr>
          <p:spPr>
            <a:xfrm>
              <a:off x="6527399" y="1372356"/>
              <a:ext cx="4446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Actively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6444585" y="1528693"/>
              <a:ext cx="684396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Twitter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4537056" y="1938284"/>
              <a:ext cx="4446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Actively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4161565" y="2075968"/>
              <a:ext cx="859832" cy="1071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Instagram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4537056" y="3769666"/>
              <a:ext cx="4446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Actively</a:t>
              </a:r>
            </a:p>
          </p:txBody>
        </p:sp>
        <p:sp>
          <p:nvSpPr>
            <p:cNvPr id="44" name="tx22"/>
            <p:cNvSpPr/>
            <p:nvPr/>
          </p:nvSpPr>
          <p:spPr>
            <a:xfrm>
              <a:off x="4224821" y="3926003"/>
              <a:ext cx="78989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Pinterest</a:t>
              </a:r>
            </a:p>
          </p:txBody>
        </p:sp>
        <p:sp>
          <p:nvSpPr>
            <p:cNvPr id="45" name="tx23"/>
            <p:cNvSpPr/>
            <p:nvPr/>
          </p:nvSpPr>
          <p:spPr>
            <a:xfrm>
              <a:off x="6527399" y="4335594"/>
              <a:ext cx="4446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Actively</a:t>
              </a:r>
            </a:p>
          </p:txBody>
        </p:sp>
        <p:sp>
          <p:nvSpPr>
            <p:cNvPr id="46" name="tx24"/>
            <p:cNvSpPr/>
            <p:nvPr/>
          </p:nvSpPr>
          <p:spPr>
            <a:xfrm>
              <a:off x="6398750" y="4469706"/>
              <a:ext cx="817064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Snapchat</a:t>
              </a:r>
            </a:p>
          </p:txBody>
        </p:sp>
        <p:sp>
          <p:nvSpPr>
            <p:cNvPr id="25" name="rc25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6" name="rc26"/>
            <p:cNvSpPr/>
            <p:nvPr/>
          </p:nvSpPr>
          <p:spPr>
            <a:xfrm>
              <a:off x="6512382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7" name="rc27"/>
            <p:cNvSpPr/>
            <p:nvPr/>
          </p:nvSpPr>
          <p:spPr>
            <a:xfrm>
              <a:off x="694512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rc28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tx29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653238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696512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Social Media Platforms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Actively uses Facebook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Actively uses Twitter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Actively uses Instagram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Actively uses Pinterest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Actively uses Snapchat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Price Sensitivity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Price Sensitivity index aims to identify the extent to which segments are price-conscious when shopping, both as a whole and across specific categories.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39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rc5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6"/>
            <p:cNvSpPr/>
            <p:nvPr/>
          </p:nvSpPr>
          <p:spPr>
            <a:xfrm>
              <a:off x="2176810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2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3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44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45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46" name="tx7"/>
            <p:cNvSpPr/>
            <p:nvPr/>
          </p:nvSpPr>
          <p:spPr>
            <a:xfrm>
              <a:off x="2835250" y="3842099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109</a:t>
              </a:r>
            </a:p>
          </p:txBody>
        </p:sp>
        <p:sp>
          <p:nvSpPr>
            <p:cNvPr id="47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48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537477" y="1979210"/>
              <a:ext cx="1696675" cy="1661784"/>
            </a:xfrm>
            <a:custGeom>
              <a:avLst/>
              <a:gdLst/>
              <a:ahLst/>
              <a:cxnLst/>
              <a:rect l="0" t="0" r="0" b="0"/>
              <a:pathLst>
                <a:path w="1696675" h="1661784">
                  <a:moveTo>
                    <a:pt x="1696675" y="1010877"/>
                  </a:moveTo>
                  <a:lnTo>
                    <a:pt x="1140216" y="182850"/>
                  </a:lnTo>
                  <a:lnTo>
                    <a:pt x="78524" y="0"/>
                  </a:lnTo>
                  <a:lnTo>
                    <a:pt x="0" y="1010877"/>
                  </a:lnTo>
                  <a:lnTo>
                    <a:pt x="299210" y="1639515"/>
                  </a:lnTo>
                  <a:lnTo>
                    <a:pt x="1037955" y="1661784"/>
                  </a:lnTo>
                  <a:lnTo>
                    <a:pt x="1696675" y="1010877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875076" y="2709014"/>
              <a:ext cx="649111" cy="562146"/>
            </a:xfrm>
            <a:custGeom>
              <a:avLst/>
              <a:gdLst/>
              <a:ahLst/>
              <a:cxnLst/>
              <a:rect l="0" t="0" r="0" b="0"/>
              <a:pathLst>
                <a:path w="649111" h="562146">
                  <a:moveTo>
                    <a:pt x="649111" y="281073"/>
                  </a:moveTo>
                  <a:lnTo>
                    <a:pt x="486833" y="0"/>
                  </a:lnTo>
                  <a:lnTo>
                    <a:pt x="162277" y="0"/>
                  </a:lnTo>
                  <a:lnTo>
                    <a:pt x="0" y="281073"/>
                  </a:lnTo>
                  <a:lnTo>
                    <a:pt x="162277" y="562146"/>
                  </a:lnTo>
                  <a:lnTo>
                    <a:pt x="486833" y="562146"/>
                  </a:lnTo>
                  <a:lnTo>
                    <a:pt x="649111" y="281073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tx17"/>
            <p:cNvSpPr/>
            <p:nvPr/>
          </p:nvSpPr>
          <p:spPr>
            <a:xfrm>
              <a:off x="7757498" y="2876200"/>
              <a:ext cx="90107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Price-conscious: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7757498" y="3010312"/>
              <a:ext cx="44028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General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753297" y="1527048"/>
              <a:ext cx="90107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Price-conscious: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6825727" y="1661160"/>
              <a:ext cx="61135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Electronics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4744893" y="1527048"/>
              <a:ext cx="90107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Price-conscious:</a:t>
              </a:r>
            </a:p>
          </p:txBody>
        </p:sp>
        <p:sp>
          <p:nvSpPr>
            <p:cNvPr id="50" name="tx22"/>
            <p:cNvSpPr/>
            <p:nvPr/>
          </p:nvSpPr>
          <p:spPr>
            <a:xfrm>
              <a:off x="5216787" y="1661160"/>
              <a:ext cx="27188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Food</a:t>
              </a:r>
            </a:p>
          </p:txBody>
        </p:sp>
        <p:sp>
          <p:nvSpPr>
            <p:cNvPr id="51" name="tx23"/>
            <p:cNvSpPr/>
            <p:nvPr/>
          </p:nvSpPr>
          <p:spPr>
            <a:xfrm>
              <a:off x="3740692" y="2876200"/>
              <a:ext cx="90107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Price-conscious:</a:t>
              </a:r>
            </a:p>
          </p:txBody>
        </p:sp>
        <p:sp>
          <p:nvSpPr>
            <p:cNvPr id="52" name="tx24"/>
            <p:cNvSpPr/>
            <p:nvPr/>
          </p:nvSpPr>
          <p:spPr>
            <a:xfrm>
              <a:off x="3419605" y="2988087"/>
              <a:ext cx="122216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Clothing / accessories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744893" y="4225352"/>
              <a:ext cx="90107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Price-conscious: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582877" y="4337239"/>
              <a:ext cx="1117094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Household products</a:t>
              </a:r>
            </a:p>
          </p:txBody>
        </p:sp>
        <p:sp>
          <p:nvSpPr>
            <p:cNvPr id="53" name="tx27"/>
            <p:cNvSpPr/>
            <p:nvPr/>
          </p:nvSpPr>
          <p:spPr>
            <a:xfrm>
              <a:off x="6753297" y="4225352"/>
              <a:ext cx="90107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Price-conscious: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6587871" y="4337239"/>
              <a:ext cx="156277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Health and beauty products</a:t>
              </a:r>
            </a:p>
          </p:txBody>
        </p:sp>
        <p:sp>
          <p:nvSpPr>
            <p:cNvPr id="29" name="rc29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6404197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tx34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95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6424195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105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7397862" y="2950995"/>
              <a:ext cx="199983" cy="754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115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Price Sensitivity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Price-conscious: General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Price-conscious: Electronics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Price-conscious: Food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Price-conscious: Clothing / accessories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Price-conscious: Household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Price-conscious: Health and beauty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Informed Consumer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Informed Consumer index aims to identify the extent to which segments do research about companies and products before shopping.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36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rc5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rc6"/>
            <p:cNvSpPr/>
            <p:nvPr/>
          </p:nvSpPr>
          <p:spPr>
            <a:xfrm>
              <a:off x="2028866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39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0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41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42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43" name="tx7"/>
            <p:cNvSpPr/>
            <p:nvPr/>
          </p:nvSpPr>
          <p:spPr>
            <a:xfrm>
              <a:off x="2835250" y="3842099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105</a:t>
              </a:r>
            </a:p>
          </p:txBody>
        </p:sp>
        <p:sp>
          <p:nvSpPr>
            <p:cNvPr id="44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45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334150" y="2126314"/>
              <a:ext cx="1730962" cy="1727547"/>
            </a:xfrm>
            <a:custGeom>
              <a:avLst/>
              <a:gdLst/>
              <a:ahLst/>
              <a:cxnLst/>
              <a:rect l="0" t="0" r="0" b="0"/>
              <a:pathLst>
                <a:path w="1730962" h="1727547">
                  <a:moveTo>
                    <a:pt x="1730962" y="863773"/>
                  </a:moveTo>
                  <a:lnTo>
                    <a:pt x="1724138" y="755300"/>
                  </a:lnTo>
                  <a:lnTo>
                    <a:pt x="1703772" y="648537"/>
                  </a:lnTo>
                  <a:lnTo>
                    <a:pt x="1670185" y="545168"/>
                  </a:lnTo>
                  <a:lnTo>
                    <a:pt x="1623908" y="446824"/>
                  </a:lnTo>
                  <a:lnTo>
                    <a:pt x="1565670" y="355056"/>
                  </a:lnTo>
                  <a:lnTo>
                    <a:pt x="1496390" y="271310"/>
                  </a:lnTo>
                  <a:lnTo>
                    <a:pt x="1417160" y="196908"/>
                  </a:lnTo>
                  <a:lnTo>
                    <a:pt x="1329229" y="133023"/>
                  </a:lnTo>
                  <a:lnTo>
                    <a:pt x="1233985" y="80662"/>
                  </a:lnTo>
                  <a:lnTo>
                    <a:pt x="1132929" y="40651"/>
                  </a:lnTo>
                  <a:lnTo>
                    <a:pt x="1027656" y="13622"/>
                  </a:lnTo>
                  <a:lnTo>
                    <a:pt x="919825" y="0"/>
                  </a:lnTo>
                  <a:lnTo>
                    <a:pt x="811137" y="0"/>
                  </a:lnTo>
                  <a:lnTo>
                    <a:pt x="703306" y="13622"/>
                  </a:lnTo>
                  <a:lnTo>
                    <a:pt x="598032" y="40651"/>
                  </a:lnTo>
                  <a:lnTo>
                    <a:pt x="496977" y="80662"/>
                  </a:lnTo>
                  <a:lnTo>
                    <a:pt x="401733" y="133023"/>
                  </a:lnTo>
                  <a:lnTo>
                    <a:pt x="313802" y="196908"/>
                  </a:lnTo>
                  <a:lnTo>
                    <a:pt x="234572" y="271310"/>
                  </a:lnTo>
                  <a:lnTo>
                    <a:pt x="165292" y="355056"/>
                  </a:lnTo>
                  <a:lnTo>
                    <a:pt x="107054" y="446824"/>
                  </a:lnTo>
                  <a:lnTo>
                    <a:pt x="60777" y="545168"/>
                  </a:lnTo>
                  <a:lnTo>
                    <a:pt x="27190" y="648537"/>
                  </a:lnTo>
                  <a:lnTo>
                    <a:pt x="6824" y="755300"/>
                  </a:lnTo>
                  <a:lnTo>
                    <a:pt x="0" y="863773"/>
                  </a:lnTo>
                  <a:lnTo>
                    <a:pt x="6824" y="972247"/>
                  </a:lnTo>
                  <a:lnTo>
                    <a:pt x="27190" y="1079010"/>
                  </a:lnTo>
                  <a:lnTo>
                    <a:pt x="60777" y="1182378"/>
                  </a:lnTo>
                  <a:lnTo>
                    <a:pt x="107054" y="1280722"/>
                  </a:lnTo>
                  <a:lnTo>
                    <a:pt x="165292" y="1372490"/>
                  </a:lnTo>
                  <a:lnTo>
                    <a:pt x="234572" y="1456236"/>
                  </a:lnTo>
                  <a:lnTo>
                    <a:pt x="313802" y="1530638"/>
                  </a:lnTo>
                  <a:lnTo>
                    <a:pt x="401733" y="1594523"/>
                  </a:lnTo>
                  <a:lnTo>
                    <a:pt x="496977" y="1646884"/>
                  </a:lnTo>
                  <a:lnTo>
                    <a:pt x="598032" y="1686895"/>
                  </a:lnTo>
                  <a:lnTo>
                    <a:pt x="703306" y="1713925"/>
                  </a:lnTo>
                  <a:lnTo>
                    <a:pt x="811137" y="1727547"/>
                  </a:lnTo>
                  <a:lnTo>
                    <a:pt x="919825" y="1727547"/>
                  </a:lnTo>
                  <a:lnTo>
                    <a:pt x="1027656" y="1713925"/>
                  </a:lnTo>
                  <a:lnTo>
                    <a:pt x="1132929" y="1686895"/>
                  </a:lnTo>
                  <a:lnTo>
                    <a:pt x="1233985" y="1646884"/>
                  </a:lnTo>
                  <a:lnTo>
                    <a:pt x="1329229" y="1594523"/>
                  </a:lnTo>
                  <a:lnTo>
                    <a:pt x="1417160" y="1530638"/>
                  </a:lnTo>
                  <a:lnTo>
                    <a:pt x="1496390" y="1456236"/>
                  </a:lnTo>
                  <a:lnTo>
                    <a:pt x="1565670" y="1372490"/>
                  </a:lnTo>
                  <a:lnTo>
                    <a:pt x="1623908" y="1280722"/>
                  </a:lnTo>
                  <a:lnTo>
                    <a:pt x="1670185" y="1182378"/>
                  </a:lnTo>
                  <a:lnTo>
                    <a:pt x="1703772" y="1079010"/>
                  </a:lnTo>
                  <a:lnTo>
                    <a:pt x="1724138" y="972247"/>
                  </a:lnTo>
                  <a:lnTo>
                    <a:pt x="1730962" y="8637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6"/>
            <p:cNvSpPr/>
            <p:nvPr/>
          </p:nvSpPr>
          <p:spPr>
            <a:xfrm>
              <a:off x="5766891" y="2558201"/>
              <a:ext cx="865481" cy="863773"/>
            </a:xfrm>
            <a:custGeom>
              <a:avLst/>
              <a:gdLst/>
              <a:ahLst/>
              <a:cxnLst/>
              <a:rect l="0" t="0" r="0" b="0"/>
              <a:pathLst>
                <a:path w="865481" h="863773">
                  <a:moveTo>
                    <a:pt x="865481" y="431886"/>
                  </a:moveTo>
                  <a:lnTo>
                    <a:pt x="862069" y="377650"/>
                  </a:lnTo>
                  <a:lnTo>
                    <a:pt x="851886" y="324268"/>
                  </a:lnTo>
                  <a:lnTo>
                    <a:pt x="835092" y="272584"/>
                  </a:lnTo>
                  <a:lnTo>
                    <a:pt x="811954" y="223412"/>
                  </a:lnTo>
                  <a:lnTo>
                    <a:pt x="782835" y="177528"/>
                  </a:lnTo>
                  <a:lnTo>
                    <a:pt x="748195" y="135655"/>
                  </a:lnTo>
                  <a:lnTo>
                    <a:pt x="708580" y="98454"/>
                  </a:lnTo>
                  <a:lnTo>
                    <a:pt x="664614" y="66511"/>
                  </a:lnTo>
                  <a:lnTo>
                    <a:pt x="616992" y="40331"/>
                  </a:lnTo>
                  <a:lnTo>
                    <a:pt x="566464" y="20325"/>
                  </a:lnTo>
                  <a:lnTo>
                    <a:pt x="513828" y="6811"/>
                  </a:lnTo>
                  <a:lnTo>
                    <a:pt x="459912" y="0"/>
                  </a:lnTo>
                  <a:lnTo>
                    <a:pt x="405568" y="0"/>
                  </a:lnTo>
                  <a:lnTo>
                    <a:pt x="351653" y="6811"/>
                  </a:lnTo>
                  <a:lnTo>
                    <a:pt x="299016" y="20325"/>
                  </a:lnTo>
                  <a:lnTo>
                    <a:pt x="248488" y="40331"/>
                  </a:lnTo>
                  <a:lnTo>
                    <a:pt x="200866" y="66511"/>
                  </a:lnTo>
                  <a:lnTo>
                    <a:pt x="156901" y="98454"/>
                  </a:lnTo>
                  <a:lnTo>
                    <a:pt x="117286" y="135655"/>
                  </a:lnTo>
                  <a:lnTo>
                    <a:pt x="82646" y="177528"/>
                  </a:lnTo>
                  <a:lnTo>
                    <a:pt x="53527" y="223412"/>
                  </a:lnTo>
                  <a:lnTo>
                    <a:pt x="30388" y="272584"/>
                  </a:lnTo>
                  <a:lnTo>
                    <a:pt x="13595" y="324268"/>
                  </a:lnTo>
                  <a:lnTo>
                    <a:pt x="3412" y="377650"/>
                  </a:lnTo>
                  <a:lnTo>
                    <a:pt x="0" y="431886"/>
                  </a:lnTo>
                  <a:lnTo>
                    <a:pt x="3412" y="486123"/>
                  </a:lnTo>
                  <a:lnTo>
                    <a:pt x="13595" y="539505"/>
                  </a:lnTo>
                  <a:lnTo>
                    <a:pt x="30388" y="591189"/>
                  </a:lnTo>
                  <a:lnTo>
                    <a:pt x="53527" y="640361"/>
                  </a:lnTo>
                  <a:lnTo>
                    <a:pt x="82646" y="686245"/>
                  </a:lnTo>
                  <a:lnTo>
                    <a:pt x="117286" y="728118"/>
                  </a:lnTo>
                  <a:lnTo>
                    <a:pt x="156901" y="765319"/>
                  </a:lnTo>
                  <a:lnTo>
                    <a:pt x="200866" y="797261"/>
                  </a:lnTo>
                  <a:lnTo>
                    <a:pt x="248488" y="823442"/>
                  </a:lnTo>
                  <a:lnTo>
                    <a:pt x="299016" y="843447"/>
                  </a:lnTo>
                  <a:lnTo>
                    <a:pt x="351653" y="856962"/>
                  </a:lnTo>
                  <a:lnTo>
                    <a:pt x="405568" y="863773"/>
                  </a:lnTo>
                  <a:lnTo>
                    <a:pt x="459912" y="863773"/>
                  </a:lnTo>
                  <a:lnTo>
                    <a:pt x="513828" y="856962"/>
                  </a:lnTo>
                  <a:lnTo>
                    <a:pt x="566464" y="843447"/>
                  </a:lnTo>
                  <a:lnTo>
                    <a:pt x="616992" y="823442"/>
                  </a:lnTo>
                  <a:lnTo>
                    <a:pt x="664614" y="797261"/>
                  </a:lnTo>
                  <a:lnTo>
                    <a:pt x="708580" y="765319"/>
                  </a:lnTo>
                  <a:lnTo>
                    <a:pt x="748195" y="728118"/>
                  </a:lnTo>
                  <a:lnTo>
                    <a:pt x="782835" y="686245"/>
                  </a:lnTo>
                  <a:lnTo>
                    <a:pt x="811954" y="640361"/>
                  </a:lnTo>
                  <a:lnTo>
                    <a:pt x="835092" y="591189"/>
                  </a:lnTo>
                  <a:lnTo>
                    <a:pt x="851886" y="539505"/>
                  </a:lnTo>
                  <a:lnTo>
                    <a:pt x="862069" y="486123"/>
                  </a:lnTo>
                  <a:lnTo>
                    <a:pt x="865481" y="431886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5476536" y="2116448"/>
              <a:ext cx="1377527" cy="1146504"/>
            </a:xfrm>
            <a:custGeom>
              <a:avLst/>
              <a:gdLst/>
              <a:ahLst/>
              <a:cxnLst/>
              <a:rect l="0" t="0" r="0" b="0"/>
              <a:pathLst>
                <a:path w="1377527" h="1146504">
                  <a:moveTo>
                    <a:pt x="1377527" y="873639"/>
                  </a:moveTo>
                  <a:lnTo>
                    <a:pt x="1227491" y="0"/>
                  </a:lnTo>
                  <a:lnTo>
                    <a:pt x="294473" y="131243"/>
                  </a:lnTo>
                  <a:lnTo>
                    <a:pt x="0" y="873639"/>
                  </a:lnTo>
                  <a:lnTo>
                    <a:pt x="602890" y="1081841"/>
                  </a:lnTo>
                  <a:lnTo>
                    <a:pt x="880634" y="1146504"/>
                  </a:lnTo>
                  <a:lnTo>
                    <a:pt x="1377527" y="873639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766891" y="2615323"/>
              <a:ext cx="865481" cy="749528"/>
            </a:xfrm>
            <a:custGeom>
              <a:avLst/>
              <a:gdLst/>
              <a:ahLst/>
              <a:cxnLst/>
              <a:rect l="0" t="0" r="0" b="0"/>
              <a:pathLst>
                <a:path w="865481" h="749528">
                  <a:moveTo>
                    <a:pt x="865481" y="374764"/>
                  </a:moveTo>
                  <a:lnTo>
                    <a:pt x="649111" y="0"/>
                  </a:lnTo>
                  <a:lnTo>
                    <a:pt x="216370" y="0"/>
                  </a:lnTo>
                  <a:lnTo>
                    <a:pt x="0" y="374764"/>
                  </a:lnTo>
                  <a:lnTo>
                    <a:pt x="216370" y="749528"/>
                  </a:lnTo>
                  <a:lnTo>
                    <a:pt x="649111" y="749528"/>
                  </a:lnTo>
                  <a:lnTo>
                    <a:pt x="865481" y="374764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tx16"/>
            <p:cNvSpPr/>
            <p:nvPr/>
          </p:nvSpPr>
          <p:spPr>
            <a:xfrm>
              <a:off x="7757498" y="2853975"/>
              <a:ext cx="391621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Always</a:t>
              </a:r>
            </a:p>
          </p:txBody>
        </p:sp>
        <p:sp>
          <p:nvSpPr>
            <p:cNvPr id="17" name="tx17"/>
            <p:cNvSpPr/>
            <p:nvPr/>
          </p:nvSpPr>
          <p:spPr>
            <a:xfrm>
              <a:off x="7757498" y="2988087"/>
              <a:ext cx="92262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compares prices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6756119" y="1504823"/>
              <a:ext cx="889781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Always consults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776958" y="1661160"/>
              <a:ext cx="80642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online reviews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4885962" y="1515340"/>
              <a:ext cx="712981" cy="1002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Visits stores,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4721696" y="1638935"/>
              <a:ext cx="93200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then buys online</a:t>
              </a:r>
            </a:p>
          </p:txBody>
        </p:sp>
        <p:sp>
          <p:nvSpPr>
            <p:cNvPr id="47" name="tx22"/>
            <p:cNvSpPr/>
            <p:nvPr/>
          </p:nvSpPr>
          <p:spPr>
            <a:xfrm>
              <a:off x="3990644" y="2876200"/>
              <a:ext cx="65112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Showrooms</a:t>
              </a:r>
            </a:p>
          </p:txBody>
        </p:sp>
        <p:sp>
          <p:nvSpPr>
            <p:cNvPr id="48" name="tx23"/>
            <p:cNvSpPr/>
            <p:nvPr/>
          </p:nvSpPr>
          <p:spPr>
            <a:xfrm>
              <a:off x="3754657" y="3010312"/>
              <a:ext cx="88710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across websites</a:t>
              </a:r>
            </a:p>
          </p:txBody>
        </p:sp>
        <p:sp>
          <p:nvSpPr>
            <p:cNvPr id="49" name="tx24"/>
            <p:cNvSpPr/>
            <p:nvPr/>
          </p:nvSpPr>
          <p:spPr>
            <a:xfrm>
              <a:off x="4847463" y="4203127"/>
              <a:ext cx="764314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Favors locally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477730" y="4359464"/>
              <a:ext cx="125729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owned establishments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6772935" y="4203127"/>
              <a:ext cx="82251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Favors socially</a:t>
              </a:r>
            </a:p>
          </p:txBody>
        </p:sp>
        <p:sp>
          <p:nvSpPr>
            <p:cNvPr id="50" name="tx27"/>
            <p:cNvSpPr/>
            <p:nvPr/>
          </p:nvSpPr>
          <p:spPr>
            <a:xfrm>
              <a:off x="6680839" y="4337239"/>
              <a:ext cx="119090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conscious companies</a:t>
              </a:r>
            </a:p>
          </p:txBody>
        </p:sp>
        <p:sp>
          <p:nvSpPr>
            <p:cNvPr id="28" name="rc28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rc29"/>
            <p:cNvSpPr/>
            <p:nvPr/>
          </p:nvSpPr>
          <p:spPr>
            <a:xfrm>
              <a:off x="6512382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694512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tx32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653238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96512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Core Demographics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Informed Consumer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Always compares prices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Always consults online reviews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Visits stores, then buys online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Showrooms across websites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Favors locally owned establishments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Favors socially conscious companies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 Savvy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Tech Savvy index aims to identify the extent to which segments use their digital devices and are informed about and aware of new technology.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37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rc5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9" name="rc6"/>
            <p:cNvSpPr/>
            <p:nvPr/>
          </p:nvSpPr>
          <p:spPr>
            <a:xfrm>
              <a:off x="2734065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0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1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42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43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44" name="tx7"/>
            <p:cNvSpPr/>
            <p:nvPr/>
          </p:nvSpPr>
          <p:spPr>
            <a:xfrm>
              <a:off x="2835250" y="3844083"/>
              <a:ext cx="266644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124</a:t>
              </a:r>
            </a:p>
          </p:txBody>
        </p:sp>
        <p:sp>
          <p:nvSpPr>
            <p:cNvPr id="45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46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334150" y="2126314"/>
              <a:ext cx="1730962" cy="1727547"/>
            </a:xfrm>
            <a:custGeom>
              <a:avLst/>
              <a:gdLst/>
              <a:ahLst/>
              <a:cxnLst/>
              <a:rect l="0" t="0" r="0" b="0"/>
              <a:pathLst>
                <a:path w="1730962" h="1727547">
                  <a:moveTo>
                    <a:pt x="1730962" y="863773"/>
                  </a:moveTo>
                  <a:lnTo>
                    <a:pt x="1724138" y="755300"/>
                  </a:lnTo>
                  <a:lnTo>
                    <a:pt x="1703772" y="648537"/>
                  </a:lnTo>
                  <a:lnTo>
                    <a:pt x="1670185" y="545168"/>
                  </a:lnTo>
                  <a:lnTo>
                    <a:pt x="1623908" y="446824"/>
                  </a:lnTo>
                  <a:lnTo>
                    <a:pt x="1565670" y="355056"/>
                  </a:lnTo>
                  <a:lnTo>
                    <a:pt x="1496390" y="271310"/>
                  </a:lnTo>
                  <a:lnTo>
                    <a:pt x="1417160" y="196908"/>
                  </a:lnTo>
                  <a:lnTo>
                    <a:pt x="1329229" y="133023"/>
                  </a:lnTo>
                  <a:lnTo>
                    <a:pt x="1233985" y="80662"/>
                  </a:lnTo>
                  <a:lnTo>
                    <a:pt x="1132929" y="40651"/>
                  </a:lnTo>
                  <a:lnTo>
                    <a:pt x="1027656" y="13622"/>
                  </a:lnTo>
                  <a:lnTo>
                    <a:pt x="919825" y="0"/>
                  </a:lnTo>
                  <a:lnTo>
                    <a:pt x="811137" y="0"/>
                  </a:lnTo>
                  <a:lnTo>
                    <a:pt x="703306" y="13622"/>
                  </a:lnTo>
                  <a:lnTo>
                    <a:pt x="598032" y="40651"/>
                  </a:lnTo>
                  <a:lnTo>
                    <a:pt x="496977" y="80662"/>
                  </a:lnTo>
                  <a:lnTo>
                    <a:pt x="401733" y="133023"/>
                  </a:lnTo>
                  <a:lnTo>
                    <a:pt x="313802" y="196908"/>
                  </a:lnTo>
                  <a:lnTo>
                    <a:pt x="234572" y="271310"/>
                  </a:lnTo>
                  <a:lnTo>
                    <a:pt x="165292" y="355056"/>
                  </a:lnTo>
                  <a:lnTo>
                    <a:pt x="107054" y="446824"/>
                  </a:lnTo>
                  <a:lnTo>
                    <a:pt x="60777" y="545168"/>
                  </a:lnTo>
                  <a:lnTo>
                    <a:pt x="27190" y="648537"/>
                  </a:lnTo>
                  <a:lnTo>
                    <a:pt x="6824" y="755300"/>
                  </a:lnTo>
                  <a:lnTo>
                    <a:pt x="0" y="863773"/>
                  </a:lnTo>
                  <a:lnTo>
                    <a:pt x="6824" y="972247"/>
                  </a:lnTo>
                  <a:lnTo>
                    <a:pt x="27190" y="1079010"/>
                  </a:lnTo>
                  <a:lnTo>
                    <a:pt x="60777" y="1182378"/>
                  </a:lnTo>
                  <a:lnTo>
                    <a:pt x="107054" y="1280722"/>
                  </a:lnTo>
                  <a:lnTo>
                    <a:pt x="165292" y="1372490"/>
                  </a:lnTo>
                  <a:lnTo>
                    <a:pt x="234572" y="1456236"/>
                  </a:lnTo>
                  <a:lnTo>
                    <a:pt x="313802" y="1530638"/>
                  </a:lnTo>
                  <a:lnTo>
                    <a:pt x="401733" y="1594523"/>
                  </a:lnTo>
                  <a:lnTo>
                    <a:pt x="496977" y="1646884"/>
                  </a:lnTo>
                  <a:lnTo>
                    <a:pt x="598032" y="1686895"/>
                  </a:lnTo>
                  <a:lnTo>
                    <a:pt x="703306" y="1713925"/>
                  </a:lnTo>
                  <a:lnTo>
                    <a:pt x="811137" y="1727547"/>
                  </a:lnTo>
                  <a:lnTo>
                    <a:pt x="919825" y="1727547"/>
                  </a:lnTo>
                  <a:lnTo>
                    <a:pt x="1027656" y="1713925"/>
                  </a:lnTo>
                  <a:lnTo>
                    <a:pt x="1132929" y="1686895"/>
                  </a:lnTo>
                  <a:lnTo>
                    <a:pt x="1233985" y="1646884"/>
                  </a:lnTo>
                  <a:lnTo>
                    <a:pt x="1329229" y="1594523"/>
                  </a:lnTo>
                  <a:lnTo>
                    <a:pt x="1417160" y="1530638"/>
                  </a:lnTo>
                  <a:lnTo>
                    <a:pt x="1496390" y="1456236"/>
                  </a:lnTo>
                  <a:lnTo>
                    <a:pt x="1565670" y="1372490"/>
                  </a:lnTo>
                  <a:lnTo>
                    <a:pt x="1623908" y="1280722"/>
                  </a:lnTo>
                  <a:lnTo>
                    <a:pt x="1670185" y="1182378"/>
                  </a:lnTo>
                  <a:lnTo>
                    <a:pt x="1703772" y="1079010"/>
                  </a:lnTo>
                  <a:lnTo>
                    <a:pt x="1724138" y="972247"/>
                  </a:lnTo>
                  <a:lnTo>
                    <a:pt x="1730962" y="8637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6"/>
            <p:cNvSpPr/>
            <p:nvPr/>
          </p:nvSpPr>
          <p:spPr>
            <a:xfrm>
              <a:off x="5766891" y="2558201"/>
              <a:ext cx="865481" cy="863773"/>
            </a:xfrm>
            <a:custGeom>
              <a:avLst/>
              <a:gdLst/>
              <a:ahLst/>
              <a:cxnLst/>
              <a:rect l="0" t="0" r="0" b="0"/>
              <a:pathLst>
                <a:path w="865481" h="863773">
                  <a:moveTo>
                    <a:pt x="865481" y="431886"/>
                  </a:moveTo>
                  <a:lnTo>
                    <a:pt x="862069" y="377650"/>
                  </a:lnTo>
                  <a:lnTo>
                    <a:pt x="851886" y="324268"/>
                  </a:lnTo>
                  <a:lnTo>
                    <a:pt x="835092" y="272584"/>
                  </a:lnTo>
                  <a:lnTo>
                    <a:pt x="811954" y="223412"/>
                  </a:lnTo>
                  <a:lnTo>
                    <a:pt x="782835" y="177528"/>
                  </a:lnTo>
                  <a:lnTo>
                    <a:pt x="748195" y="135655"/>
                  </a:lnTo>
                  <a:lnTo>
                    <a:pt x="708580" y="98454"/>
                  </a:lnTo>
                  <a:lnTo>
                    <a:pt x="664614" y="66511"/>
                  </a:lnTo>
                  <a:lnTo>
                    <a:pt x="616992" y="40331"/>
                  </a:lnTo>
                  <a:lnTo>
                    <a:pt x="566464" y="20325"/>
                  </a:lnTo>
                  <a:lnTo>
                    <a:pt x="513828" y="6811"/>
                  </a:lnTo>
                  <a:lnTo>
                    <a:pt x="459912" y="0"/>
                  </a:lnTo>
                  <a:lnTo>
                    <a:pt x="405568" y="0"/>
                  </a:lnTo>
                  <a:lnTo>
                    <a:pt x="351653" y="6811"/>
                  </a:lnTo>
                  <a:lnTo>
                    <a:pt x="299016" y="20325"/>
                  </a:lnTo>
                  <a:lnTo>
                    <a:pt x="248488" y="40331"/>
                  </a:lnTo>
                  <a:lnTo>
                    <a:pt x="200866" y="66511"/>
                  </a:lnTo>
                  <a:lnTo>
                    <a:pt x="156901" y="98454"/>
                  </a:lnTo>
                  <a:lnTo>
                    <a:pt x="117286" y="135655"/>
                  </a:lnTo>
                  <a:lnTo>
                    <a:pt x="82646" y="177528"/>
                  </a:lnTo>
                  <a:lnTo>
                    <a:pt x="53527" y="223412"/>
                  </a:lnTo>
                  <a:lnTo>
                    <a:pt x="30388" y="272584"/>
                  </a:lnTo>
                  <a:lnTo>
                    <a:pt x="13595" y="324268"/>
                  </a:lnTo>
                  <a:lnTo>
                    <a:pt x="3412" y="377650"/>
                  </a:lnTo>
                  <a:lnTo>
                    <a:pt x="0" y="431886"/>
                  </a:lnTo>
                  <a:lnTo>
                    <a:pt x="3412" y="486123"/>
                  </a:lnTo>
                  <a:lnTo>
                    <a:pt x="13595" y="539505"/>
                  </a:lnTo>
                  <a:lnTo>
                    <a:pt x="30388" y="591189"/>
                  </a:lnTo>
                  <a:lnTo>
                    <a:pt x="53527" y="640361"/>
                  </a:lnTo>
                  <a:lnTo>
                    <a:pt x="82646" y="686245"/>
                  </a:lnTo>
                  <a:lnTo>
                    <a:pt x="117286" y="728118"/>
                  </a:lnTo>
                  <a:lnTo>
                    <a:pt x="156901" y="765319"/>
                  </a:lnTo>
                  <a:lnTo>
                    <a:pt x="200866" y="797261"/>
                  </a:lnTo>
                  <a:lnTo>
                    <a:pt x="248488" y="823442"/>
                  </a:lnTo>
                  <a:lnTo>
                    <a:pt x="299016" y="843447"/>
                  </a:lnTo>
                  <a:lnTo>
                    <a:pt x="351653" y="856962"/>
                  </a:lnTo>
                  <a:lnTo>
                    <a:pt x="405568" y="863773"/>
                  </a:lnTo>
                  <a:lnTo>
                    <a:pt x="459912" y="863773"/>
                  </a:lnTo>
                  <a:lnTo>
                    <a:pt x="513828" y="856962"/>
                  </a:lnTo>
                  <a:lnTo>
                    <a:pt x="566464" y="843447"/>
                  </a:lnTo>
                  <a:lnTo>
                    <a:pt x="616992" y="823442"/>
                  </a:lnTo>
                  <a:lnTo>
                    <a:pt x="664614" y="797261"/>
                  </a:lnTo>
                  <a:lnTo>
                    <a:pt x="708580" y="765319"/>
                  </a:lnTo>
                  <a:lnTo>
                    <a:pt x="748195" y="728118"/>
                  </a:lnTo>
                  <a:lnTo>
                    <a:pt x="782835" y="686245"/>
                  </a:lnTo>
                  <a:lnTo>
                    <a:pt x="811954" y="640361"/>
                  </a:lnTo>
                  <a:lnTo>
                    <a:pt x="835092" y="591189"/>
                  </a:lnTo>
                  <a:lnTo>
                    <a:pt x="851886" y="539505"/>
                  </a:lnTo>
                  <a:lnTo>
                    <a:pt x="862069" y="486123"/>
                  </a:lnTo>
                  <a:lnTo>
                    <a:pt x="865481" y="431886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4942623" y="2038762"/>
              <a:ext cx="1804840" cy="1872621"/>
            </a:xfrm>
            <a:custGeom>
              <a:avLst/>
              <a:gdLst/>
              <a:ahLst/>
              <a:cxnLst/>
              <a:rect l="0" t="0" r="0" b="0"/>
              <a:pathLst>
                <a:path w="1804840" h="1872621">
                  <a:moveTo>
                    <a:pt x="1804840" y="951325"/>
                  </a:moveTo>
                  <a:lnTo>
                    <a:pt x="1577936" y="395461"/>
                  </a:lnTo>
                  <a:lnTo>
                    <a:pt x="707760" y="0"/>
                  </a:lnTo>
                  <a:lnTo>
                    <a:pt x="0" y="951325"/>
                  </a:lnTo>
                  <a:lnTo>
                    <a:pt x="725098" y="1872621"/>
                  </a:lnTo>
                  <a:lnTo>
                    <a:pt x="1779826" y="1856871"/>
                  </a:lnTo>
                  <a:lnTo>
                    <a:pt x="1804840" y="951325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766891" y="2615323"/>
              <a:ext cx="865481" cy="749528"/>
            </a:xfrm>
            <a:custGeom>
              <a:avLst/>
              <a:gdLst/>
              <a:ahLst/>
              <a:cxnLst/>
              <a:rect l="0" t="0" r="0" b="0"/>
              <a:pathLst>
                <a:path w="865481" h="749528">
                  <a:moveTo>
                    <a:pt x="865481" y="374764"/>
                  </a:moveTo>
                  <a:lnTo>
                    <a:pt x="649111" y="0"/>
                  </a:lnTo>
                  <a:lnTo>
                    <a:pt x="216370" y="0"/>
                  </a:lnTo>
                  <a:lnTo>
                    <a:pt x="0" y="374764"/>
                  </a:lnTo>
                  <a:lnTo>
                    <a:pt x="216370" y="749528"/>
                  </a:lnTo>
                  <a:lnTo>
                    <a:pt x="649111" y="749528"/>
                  </a:lnTo>
                  <a:lnTo>
                    <a:pt x="865481" y="374764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tx16"/>
            <p:cNvSpPr/>
            <p:nvPr/>
          </p:nvSpPr>
          <p:spPr>
            <a:xfrm>
              <a:off x="7757498" y="2876200"/>
              <a:ext cx="41262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Follows</a:t>
              </a:r>
            </a:p>
          </p:txBody>
        </p:sp>
        <p:sp>
          <p:nvSpPr>
            <p:cNvPr id="17" name="tx17"/>
            <p:cNvSpPr/>
            <p:nvPr/>
          </p:nvSpPr>
          <p:spPr>
            <a:xfrm>
              <a:off x="7757498" y="2988087"/>
              <a:ext cx="101426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technology trends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6802747" y="1527048"/>
              <a:ext cx="70327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'Addicted' to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776590" y="1638935"/>
              <a:ext cx="80790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digital devices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4686469" y="1518118"/>
              <a:ext cx="978972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Owns / intends to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4664376" y="1638935"/>
              <a:ext cx="100842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 a smartwatch</a:t>
              </a:r>
            </a:p>
          </p:txBody>
        </p:sp>
        <p:sp>
          <p:nvSpPr>
            <p:cNvPr id="48" name="tx22"/>
            <p:cNvSpPr/>
            <p:nvPr/>
          </p:nvSpPr>
          <p:spPr>
            <a:xfrm>
              <a:off x="3662793" y="2867271"/>
              <a:ext cx="978972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Owns / intends to</a:t>
              </a:r>
            </a:p>
          </p:txBody>
        </p:sp>
        <p:sp>
          <p:nvSpPr>
            <p:cNvPr id="49" name="tx23"/>
            <p:cNvSpPr/>
            <p:nvPr/>
          </p:nvSpPr>
          <p:spPr>
            <a:xfrm>
              <a:off x="3718490" y="2988087"/>
              <a:ext cx="92327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 VR products</a:t>
              </a:r>
            </a:p>
          </p:txBody>
        </p:sp>
        <p:sp>
          <p:nvSpPr>
            <p:cNvPr id="50" name="tx24"/>
            <p:cNvSpPr/>
            <p:nvPr/>
          </p:nvSpPr>
          <p:spPr>
            <a:xfrm>
              <a:off x="4686469" y="4216423"/>
              <a:ext cx="978972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Owns / intends to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728242" y="4337239"/>
              <a:ext cx="92327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 AR products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6733822" y="4149367"/>
              <a:ext cx="978972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Owns / intends to</a:t>
              </a:r>
            </a:p>
          </p:txBody>
        </p:sp>
        <p:sp>
          <p:nvSpPr>
            <p:cNvPr id="51" name="tx27"/>
            <p:cNvSpPr/>
            <p:nvPr/>
          </p:nvSpPr>
          <p:spPr>
            <a:xfrm>
              <a:off x="6748360" y="4270183"/>
              <a:ext cx="92082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 smart home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6855975" y="4404295"/>
              <a:ext cx="4903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products</a:t>
              </a:r>
            </a:p>
          </p:txBody>
        </p:sp>
        <p:sp>
          <p:nvSpPr>
            <p:cNvPr id="29" name="rc29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6512382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694512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tx33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53238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696512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 Savvy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Follows technology trends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'Addicted' to digital devices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Owns / intends to buy a smartwatch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Owns / intends to buy VR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Owns / intends to buy AR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Owns / intends to buy smart home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Entertainment Technology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Entertainment Technology index aims to identify the extent to which segments consume media via non-traditional methods or platforms.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37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rc5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9" name="rc6"/>
            <p:cNvSpPr/>
            <p:nvPr/>
          </p:nvSpPr>
          <p:spPr>
            <a:xfrm>
              <a:off x="2458663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0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1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42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43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44" name="tx7"/>
            <p:cNvSpPr/>
            <p:nvPr/>
          </p:nvSpPr>
          <p:spPr>
            <a:xfrm>
              <a:off x="2835250" y="3842099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116</a:t>
              </a:r>
            </a:p>
          </p:txBody>
        </p:sp>
        <p:sp>
          <p:nvSpPr>
            <p:cNvPr id="45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46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182289" y="2347748"/>
              <a:ext cx="2278426" cy="1582339"/>
            </a:xfrm>
            <a:custGeom>
              <a:avLst/>
              <a:gdLst/>
              <a:ahLst/>
              <a:cxnLst/>
              <a:rect l="0" t="0" r="0" b="0"/>
              <a:pathLst>
                <a:path w="2278426" h="1582339">
                  <a:moveTo>
                    <a:pt x="2278426" y="642339"/>
                  </a:moveTo>
                  <a:lnTo>
                    <a:pt x="1388197" y="0"/>
                  </a:lnTo>
                  <a:lnTo>
                    <a:pt x="809987" y="283190"/>
                  </a:lnTo>
                  <a:lnTo>
                    <a:pt x="0" y="642339"/>
                  </a:lnTo>
                  <a:lnTo>
                    <a:pt x="729776" y="1140418"/>
                  </a:lnTo>
                  <a:lnTo>
                    <a:pt x="1560051" y="1582339"/>
                  </a:lnTo>
                  <a:lnTo>
                    <a:pt x="2278426" y="642339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875076" y="2709014"/>
              <a:ext cx="649111" cy="562146"/>
            </a:xfrm>
            <a:custGeom>
              <a:avLst/>
              <a:gdLst/>
              <a:ahLst/>
              <a:cxnLst/>
              <a:rect l="0" t="0" r="0" b="0"/>
              <a:pathLst>
                <a:path w="649111" h="562146">
                  <a:moveTo>
                    <a:pt x="649111" y="281073"/>
                  </a:moveTo>
                  <a:lnTo>
                    <a:pt x="486833" y="0"/>
                  </a:lnTo>
                  <a:lnTo>
                    <a:pt x="162277" y="0"/>
                  </a:lnTo>
                  <a:lnTo>
                    <a:pt x="0" y="281073"/>
                  </a:lnTo>
                  <a:lnTo>
                    <a:pt x="162277" y="562146"/>
                  </a:lnTo>
                  <a:lnTo>
                    <a:pt x="486833" y="562146"/>
                  </a:lnTo>
                  <a:lnTo>
                    <a:pt x="649111" y="281073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tx17"/>
            <p:cNvSpPr/>
            <p:nvPr/>
          </p:nvSpPr>
          <p:spPr>
            <a:xfrm>
              <a:off x="7757498" y="2786919"/>
              <a:ext cx="79306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Owns or plans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7757498" y="2921031"/>
              <a:ext cx="84428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to buy wireless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7757498" y="3055143"/>
              <a:ext cx="88508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speaker system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6695036" y="1518118"/>
              <a:ext cx="1134115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Watches TV / videos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6671429" y="1638935"/>
              <a:ext cx="122854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via streaming devices</a:t>
              </a:r>
            </a:p>
          </p:txBody>
        </p:sp>
        <p:sp>
          <p:nvSpPr>
            <p:cNvPr id="48" name="tx22"/>
            <p:cNvSpPr/>
            <p:nvPr/>
          </p:nvSpPr>
          <p:spPr>
            <a:xfrm>
              <a:off x="4679882" y="1595096"/>
              <a:ext cx="98775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Owns an eReader</a:t>
              </a:r>
            </a:p>
          </p:txBody>
        </p:sp>
        <p:sp>
          <p:nvSpPr>
            <p:cNvPr id="49" name="tx23"/>
            <p:cNvSpPr/>
            <p:nvPr/>
          </p:nvSpPr>
          <p:spPr>
            <a:xfrm>
              <a:off x="4101055" y="2876200"/>
              <a:ext cx="540709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Listens to</a:t>
              </a:r>
            </a:p>
          </p:txBody>
        </p:sp>
        <p:sp>
          <p:nvSpPr>
            <p:cNvPr id="50" name="tx24"/>
            <p:cNvSpPr/>
            <p:nvPr/>
          </p:nvSpPr>
          <p:spPr>
            <a:xfrm>
              <a:off x="3709216" y="2988087"/>
              <a:ext cx="9325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streaming music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5013816" y="4295186"/>
              <a:ext cx="542509" cy="8493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DVR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6812048" y="4293401"/>
              <a:ext cx="66606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Netflix</a:t>
              </a:r>
            </a:p>
          </p:txBody>
        </p:sp>
        <p:sp>
          <p:nvSpPr>
            <p:cNvPr id="51" name="rc27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rc28"/>
            <p:cNvSpPr/>
            <p:nvPr/>
          </p:nvSpPr>
          <p:spPr>
            <a:xfrm>
              <a:off x="6404197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rc29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tx32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6424195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130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Entertainment Technology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Owns or plans to buy wireless speaker system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Watches TV / videos via streaming devices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Owns an eReader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Listens to streaming music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Uses DVR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Uses Netflix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TV Viewing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TV Viewing index aims to identify the extent to which segments watch various genres of TV and are influenced by what they see on TV.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3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rc5"/>
            <p:cNvSpPr/>
            <p:nvPr/>
          </p:nvSpPr>
          <p:spPr>
            <a:xfrm>
              <a:off x="1419824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6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7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48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49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50" name="tx7"/>
            <p:cNvSpPr/>
            <p:nvPr/>
          </p:nvSpPr>
          <p:spPr>
            <a:xfrm>
              <a:off x="2924131" y="3842099"/>
              <a:ext cx="177762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88</a:t>
              </a:r>
            </a:p>
          </p:txBody>
        </p:sp>
        <p:sp>
          <p:nvSpPr>
            <p:cNvPr id="51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2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161054" y="1953559"/>
              <a:ext cx="2077155" cy="2073056"/>
            </a:xfrm>
            <a:custGeom>
              <a:avLst/>
              <a:gdLst/>
              <a:ahLst/>
              <a:cxnLst/>
              <a:rect l="0" t="0" r="0" b="0"/>
              <a:pathLst>
                <a:path w="2077155" h="2073056">
                  <a:moveTo>
                    <a:pt x="2077155" y="1036528"/>
                  </a:moveTo>
                  <a:lnTo>
                    <a:pt x="2068966" y="906360"/>
                  </a:lnTo>
                  <a:lnTo>
                    <a:pt x="2044526" y="778244"/>
                  </a:lnTo>
                  <a:lnTo>
                    <a:pt x="2004222" y="654202"/>
                  </a:lnTo>
                  <a:lnTo>
                    <a:pt x="1948690" y="536189"/>
                  </a:lnTo>
                  <a:lnTo>
                    <a:pt x="1878804" y="426067"/>
                  </a:lnTo>
                  <a:lnTo>
                    <a:pt x="1795668" y="325572"/>
                  </a:lnTo>
                  <a:lnTo>
                    <a:pt x="1700592" y="236290"/>
                  </a:lnTo>
                  <a:lnTo>
                    <a:pt x="1595075" y="159628"/>
                  </a:lnTo>
                  <a:lnTo>
                    <a:pt x="1480782" y="96795"/>
                  </a:lnTo>
                  <a:lnTo>
                    <a:pt x="1359515" y="48782"/>
                  </a:lnTo>
                  <a:lnTo>
                    <a:pt x="1233187" y="16346"/>
                  </a:lnTo>
                  <a:lnTo>
                    <a:pt x="1103790" y="0"/>
                  </a:lnTo>
                  <a:lnTo>
                    <a:pt x="973364" y="0"/>
                  </a:lnTo>
                  <a:lnTo>
                    <a:pt x="843967" y="16346"/>
                  </a:lnTo>
                  <a:lnTo>
                    <a:pt x="717639" y="48782"/>
                  </a:lnTo>
                  <a:lnTo>
                    <a:pt x="596372" y="96795"/>
                  </a:lnTo>
                  <a:lnTo>
                    <a:pt x="482079" y="159628"/>
                  </a:lnTo>
                  <a:lnTo>
                    <a:pt x="376563" y="236290"/>
                  </a:lnTo>
                  <a:lnTo>
                    <a:pt x="281487" y="325572"/>
                  </a:lnTo>
                  <a:lnTo>
                    <a:pt x="198350" y="426067"/>
                  </a:lnTo>
                  <a:lnTo>
                    <a:pt x="128465" y="536189"/>
                  </a:lnTo>
                  <a:lnTo>
                    <a:pt x="72932" y="654202"/>
                  </a:lnTo>
                  <a:lnTo>
                    <a:pt x="32628" y="778244"/>
                  </a:lnTo>
                  <a:lnTo>
                    <a:pt x="8189" y="906360"/>
                  </a:lnTo>
                  <a:lnTo>
                    <a:pt x="0" y="1036528"/>
                  </a:lnTo>
                  <a:lnTo>
                    <a:pt x="8189" y="1166696"/>
                  </a:lnTo>
                  <a:lnTo>
                    <a:pt x="32628" y="1294812"/>
                  </a:lnTo>
                  <a:lnTo>
                    <a:pt x="72932" y="1418854"/>
                  </a:lnTo>
                  <a:lnTo>
                    <a:pt x="128465" y="1536867"/>
                  </a:lnTo>
                  <a:lnTo>
                    <a:pt x="198350" y="1646989"/>
                  </a:lnTo>
                  <a:lnTo>
                    <a:pt x="281487" y="1747483"/>
                  </a:lnTo>
                  <a:lnTo>
                    <a:pt x="376563" y="1836766"/>
                  </a:lnTo>
                  <a:lnTo>
                    <a:pt x="482079" y="1913428"/>
                  </a:lnTo>
                  <a:lnTo>
                    <a:pt x="596372" y="1976261"/>
                  </a:lnTo>
                  <a:lnTo>
                    <a:pt x="717639" y="2024274"/>
                  </a:lnTo>
                  <a:lnTo>
                    <a:pt x="843967" y="2056710"/>
                  </a:lnTo>
                  <a:lnTo>
                    <a:pt x="973364" y="2073056"/>
                  </a:lnTo>
                  <a:lnTo>
                    <a:pt x="1103790" y="2073056"/>
                  </a:lnTo>
                  <a:lnTo>
                    <a:pt x="1233187" y="2056710"/>
                  </a:lnTo>
                  <a:lnTo>
                    <a:pt x="1359515" y="2024274"/>
                  </a:lnTo>
                  <a:lnTo>
                    <a:pt x="1480782" y="1976261"/>
                  </a:lnTo>
                  <a:lnTo>
                    <a:pt x="1595075" y="1913428"/>
                  </a:lnTo>
                  <a:lnTo>
                    <a:pt x="1700592" y="1836766"/>
                  </a:lnTo>
                  <a:lnTo>
                    <a:pt x="1795668" y="1747483"/>
                  </a:lnTo>
                  <a:lnTo>
                    <a:pt x="1878804" y="1646989"/>
                  </a:lnTo>
                  <a:lnTo>
                    <a:pt x="1948690" y="1536867"/>
                  </a:lnTo>
                  <a:lnTo>
                    <a:pt x="2004222" y="1418854"/>
                  </a:lnTo>
                  <a:lnTo>
                    <a:pt x="2044526" y="1294812"/>
                  </a:lnTo>
                  <a:lnTo>
                    <a:pt x="2068966" y="1166696"/>
                  </a:lnTo>
                  <a:lnTo>
                    <a:pt x="2077155" y="1036528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pl6"/>
            <p:cNvSpPr/>
            <p:nvPr/>
          </p:nvSpPr>
          <p:spPr>
            <a:xfrm>
              <a:off x="5420698" y="2212691"/>
              <a:ext cx="1557866" cy="1554792"/>
            </a:xfrm>
            <a:custGeom>
              <a:avLst/>
              <a:gdLst/>
              <a:ahLst/>
              <a:cxnLst/>
              <a:rect l="0" t="0" r="0" b="0"/>
              <a:pathLst>
                <a:path w="1557866" h="1554792">
                  <a:moveTo>
                    <a:pt x="1557866" y="777396"/>
                  </a:moveTo>
                  <a:lnTo>
                    <a:pt x="1551724" y="679770"/>
                  </a:lnTo>
                  <a:lnTo>
                    <a:pt x="1533395" y="583683"/>
                  </a:lnTo>
                  <a:lnTo>
                    <a:pt x="1503167" y="490651"/>
                  </a:lnTo>
                  <a:lnTo>
                    <a:pt x="1461517" y="402142"/>
                  </a:lnTo>
                  <a:lnTo>
                    <a:pt x="1409103" y="319550"/>
                  </a:lnTo>
                  <a:lnTo>
                    <a:pt x="1346751" y="244179"/>
                  </a:lnTo>
                  <a:lnTo>
                    <a:pt x="1275444" y="177217"/>
                  </a:lnTo>
                  <a:lnTo>
                    <a:pt x="1196306" y="119721"/>
                  </a:lnTo>
                  <a:lnTo>
                    <a:pt x="1110587" y="72596"/>
                  </a:lnTo>
                  <a:lnTo>
                    <a:pt x="1019636" y="36586"/>
                  </a:lnTo>
                  <a:lnTo>
                    <a:pt x="924890" y="12260"/>
                  </a:lnTo>
                  <a:lnTo>
                    <a:pt x="827842" y="0"/>
                  </a:lnTo>
                  <a:lnTo>
                    <a:pt x="730023" y="0"/>
                  </a:lnTo>
                  <a:lnTo>
                    <a:pt x="632975" y="12260"/>
                  </a:lnTo>
                  <a:lnTo>
                    <a:pt x="538229" y="36586"/>
                  </a:lnTo>
                  <a:lnTo>
                    <a:pt x="447279" y="72596"/>
                  </a:lnTo>
                  <a:lnTo>
                    <a:pt x="361559" y="119721"/>
                  </a:lnTo>
                  <a:lnTo>
                    <a:pt x="282422" y="177217"/>
                  </a:lnTo>
                  <a:lnTo>
                    <a:pt x="211115" y="244179"/>
                  </a:lnTo>
                  <a:lnTo>
                    <a:pt x="148763" y="319550"/>
                  </a:lnTo>
                  <a:lnTo>
                    <a:pt x="96348" y="402142"/>
                  </a:lnTo>
                  <a:lnTo>
                    <a:pt x="54699" y="490651"/>
                  </a:lnTo>
                  <a:lnTo>
                    <a:pt x="24471" y="583683"/>
                  </a:lnTo>
                  <a:lnTo>
                    <a:pt x="6142" y="679770"/>
                  </a:lnTo>
                  <a:lnTo>
                    <a:pt x="0" y="777396"/>
                  </a:lnTo>
                  <a:lnTo>
                    <a:pt x="6142" y="875022"/>
                  </a:lnTo>
                  <a:lnTo>
                    <a:pt x="24471" y="971109"/>
                  </a:lnTo>
                  <a:lnTo>
                    <a:pt x="54699" y="1064140"/>
                  </a:lnTo>
                  <a:lnTo>
                    <a:pt x="96348" y="1152650"/>
                  </a:lnTo>
                  <a:lnTo>
                    <a:pt x="148763" y="1235241"/>
                  </a:lnTo>
                  <a:lnTo>
                    <a:pt x="211115" y="1310612"/>
                  </a:lnTo>
                  <a:lnTo>
                    <a:pt x="282422" y="1377574"/>
                  </a:lnTo>
                  <a:lnTo>
                    <a:pt x="361559" y="1435071"/>
                  </a:lnTo>
                  <a:lnTo>
                    <a:pt x="447279" y="1482196"/>
                  </a:lnTo>
                  <a:lnTo>
                    <a:pt x="538229" y="1518205"/>
                  </a:lnTo>
                  <a:lnTo>
                    <a:pt x="632975" y="1542532"/>
                  </a:lnTo>
                  <a:lnTo>
                    <a:pt x="730023" y="1554792"/>
                  </a:lnTo>
                  <a:lnTo>
                    <a:pt x="827842" y="1554792"/>
                  </a:lnTo>
                  <a:lnTo>
                    <a:pt x="924890" y="1542532"/>
                  </a:lnTo>
                  <a:lnTo>
                    <a:pt x="1019636" y="1518205"/>
                  </a:lnTo>
                  <a:lnTo>
                    <a:pt x="1110587" y="1482196"/>
                  </a:lnTo>
                  <a:lnTo>
                    <a:pt x="1196306" y="1435071"/>
                  </a:lnTo>
                  <a:lnTo>
                    <a:pt x="1275444" y="1377574"/>
                  </a:lnTo>
                  <a:lnTo>
                    <a:pt x="1346751" y="1310612"/>
                  </a:lnTo>
                  <a:lnTo>
                    <a:pt x="1409103" y="1235241"/>
                  </a:lnTo>
                  <a:lnTo>
                    <a:pt x="1461517" y="1152650"/>
                  </a:lnTo>
                  <a:lnTo>
                    <a:pt x="1503167" y="1064140"/>
                  </a:lnTo>
                  <a:lnTo>
                    <a:pt x="1533395" y="971109"/>
                  </a:lnTo>
                  <a:lnTo>
                    <a:pt x="1551724" y="875022"/>
                  </a:lnTo>
                  <a:lnTo>
                    <a:pt x="1557866" y="777396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680343" y="2471823"/>
              <a:ext cx="1038577" cy="1036528"/>
            </a:xfrm>
            <a:custGeom>
              <a:avLst/>
              <a:gdLst/>
              <a:ahLst/>
              <a:cxnLst/>
              <a:rect l="0" t="0" r="0" b="0"/>
              <a:pathLst>
                <a:path w="1038577" h="1036528">
                  <a:moveTo>
                    <a:pt x="1038577" y="518264"/>
                  </a:moveTo>
                  <a:lnTo>
                    <a:pt x="1034483" y="453180"/>
                  </a:lnTo>
                  <a:lnTo>
                    <a:pt x="1022263" y="389122"/>
                  </a:lnTo>
                  <a:lnTo>
                    <a:pt x="1002111" y="327101"/>
                  </a:lnTo>
                  <a:lnTo>
                    <a:pt x="974345" y="268094"/>
                  </a:lnTo>
                  <a:lnTo>
                    <a:pt x="939402" y="213033"/>
                  </a:lnTo>
                  <a:lnTo>
                    <a:pt x="897834" y="162786"/>
                  </a:lnTo>
                  <a:lnTo>
                    <a:pt x="850296" y="118145"/>
                  </a:lnTo>
                  <a:lnTo>
                    <a:pt x="797537" y="79814"/>
                  </a:lnTo>
                  <a:lnTo>
                    <a:pt x="740391" y="48397"/>
                  </a:lnTo>
                  <a:lnTo>
                    <a:pt x="679757" y="24391"/>
                  </a:lnTo>
                  <a:lnTo>
                    <a:pt x="616593" y="8173"/>
                  </a:lnTo>
                  <a:lnTo>
                    <a:pt x="551895" y="0"/>
                  </a:lnTo>
                  <a:lnTo>
                    <a:pt x="486682" y="0"/>
                  </a:lnTo>
                  <a:lnTo>
                    <a:pt x="421983" y="8173"/>
                  </a:lnTo>
                  <a:lnTo>
                    <a:pt x="358819" y="24391"/>
                  </a:lnTo>
                  <a:lnTo>
                    <a:pt x="298186" y="48397"/>
                  </a:lnTo>
                  <a:lnTo>
                    <a:pt x="241039" y="79814"/>
                  </a:lnTo>
                  <a:lnTo>
                    <a:pt x="188281" y="118145"/>
                  </a:lnTo>
                  <a:lnTo>
                    <a:pt x="140743" y="162786"/>
                  </a:lnTo>
                  <a:lnTo>
                    <a:pt x="99175" y="213033"/>
                  </a:lnTo>
                  <a:lnTo>
                    <a:pt x="64232" y="268094"/>
                  </a:lnTo>
                  <a:lnTo>
                    <a:pt x="36466" y="327101"/>
                  </a:lnTo>
                  <a:lnTo>
                    <a:pt x="16314" y="389122"/>
                  </a:lnTo>
                  <a:lnTo>
                    <a:pt x="4094" y="453180"/>
                  </a:lnTo>
                  <a:lnTo>
                    <a:pt x="0" y="518264"/>
                  </a:lnTo>
                  <a:lnTo>
                    <a:pt x="4094" y="583348"/>
                  </a:lnTo>
                  <a:lnTo>
                    <a:pt x="16314" y="647406"/>
                  </a:lnTo>
                  <a:lnTo>
                    <a:pt x="36466" y="709427"/>
                  </a:lnTo>
                  <a:lnTo>
                    <a:pt x="64232" y="768433"/>
                  </a:lnTo>
                  <a:lnTo>
                    <a:pt x="99175" y="823494"/>
                  </a:lnTo>
                  <a:lnTo>
                    <a:pt x="140743" y="873741"/>
                  </a:lnTo>
                  <a:lnTo>
                    <a:pt x="188281" y="918383"/>
                  </a:lnTo>
                  <a:lnTo>
                    <a:pt x="241039" y="956714"/>
                  </a:lnTo>
                  <a:lnTo>
                    <a:pt x="298186" y="988130"/>
                  </a:lnTo>
                  <a:lnTo>
                    <a:pt x="358819" y="1012137"/>
                  </a:lnTo>
                  <a:lnTo>
                    <a:pt x="421983" y="1028355"/>
                  </a:lnTo>
                  <a:lnTo>
                    <a:pt x="486682" y="1036528"/>
                  </a:lnTo>
                  <a:lnTo>
                    <a:pt x="551895" y="1036528"/>
                  </a:lnTo>
                  <a:lnTo>
                    <a:pt x="616593" y="1028355"/>
                  </a:lnTo>
                  <a:lnTo>
                    <a:pt x="679757" y="1012137"/>
                  </a:lnTo>
                  <a:lnTo>
                    <a:pt x="740391" y="988130"/>
                  </a:lnTo>
                  <a:lnTo>
                    <a:pt x="797537" y="956714"/>
                  </a:lnTo>
                  <a:lnTo>
                    <a:pt x="850296" y="918383"/>
                  </a:lnTo>
                  <a:lnTo>
                    <a:pt x="897834" y="873741"/>
                  </a:lnTo>
                  <a:lnTo>
                    <a:pt x="939402" y="823494"/>
                  </a:lnTo>
                  <a:lnTo>
                    <a:pt x="974345" y="768433"/>
                  </a:lnTo>
                  <a:lnTo>
                    <a:pt x="1002111" y="709427"/>
                  </a:lnTo>
                  <a:lnTo>
                    <a:pt x="1022263" y="647406"/>
                  </a:lnTo>
                  <a:lnTo>
                    <a:pt x="1034483" y="583348"/>
                  </a:lnTo>
                  <a:lnTo>
                    <a:pt x="1038577" y="518264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5939987" y="2730955"/>
              <a:ext cx="519288" cy="518264"/>
            </a:xfrm>
            <a:custGeom>
              <a:avLst/>
              <a:gdLst/>
              <a:ahLst/>
              <a:cxnLst/>
              <a:rect l="0" t="0" r="0" b="0"/>
              <a:pathLst>
                <a:path w="519288" h="518264">
                  <a:moveTo>
                    <a:pt x="519288" y="259132"/>
                  </a:moveTo>
                  <a:lnTo>
                    <a:pt x="517241" y="226590"/>
                  </a:lnTo>
                  <a:lnTo>
                    <a:pt x="511131" y="194561"/>
                  </a:lnTo>
                  <a:lnTo>
                    <a:pt x="501055" y="163550"/>
                  </a:lnTo>
                  <a:lnTo>
                    <a:pt x="487172" y="134047"/>
                  </a:lnTo>
                  <a:lnTo>
                    <a:pt x="469701" y="106516"/>
                  </a:lnTo>
                  <a:lnTo>
                    <a:pt x="448917" y="81393"/>
                  </a:lnTo>
                  <a:lnTo>
                    <a:pt x="425148" y="59072"/>
                  </a:lnTo>
                  <a:lnTo>
                    <a:pt x="398768" y="39907"/>
                  </a:lnTo>
                  <a:lnTo>
                    <a:pt x="370195" y="24198"/>
                  </a:lnTo>
                  <a:lnTo>
                    <a:pt x="339878" y="12195"/>
                  </a:lnTo>
                  <a:lnTo>
                    <a:pt x="308296" y="4086"/>
                  </a:lnTo>
                  <a:lnTo>
                    <a:pt x="275947" y="0"/>
                  </a:lnTo>
                  <a:lnTo>
                    <a:pt x="243341" y="0"/>
                  </a:lnTo>
                  <a:lnTo>
                    <a:pt x="210991" y="4086"/>
                  </a:lnTo>
                  <a:lnTo>
                    <a:pt x="179409" y="12195"/>
                  </a:lnTo>
                  <a:lnTo>
                    <a:pt x="149093" y="24198"/>
                  </a:lnTo>
                  <a:lnTo>
                    <a:pt x="120519" y="39907"/>
                  </a:lnTo>
                  <a:lnTo>
                    <a:pt x="94140" y="59072"/>
                  </a:lnTo>
                  <a:lnTo>
                    <a:pt x="70371" y="81393"/>
                  </a:lnTo>
                  <a:lnTo>
                    <a:pt x="49587" y="106516"/>
                  </a:lnTo>
                  <a:lnTo>
                    <a:pt x="32116" y="134047"/>
                  </a:lnTo>
                  <a:lnTo>
                    <a:pt x="18233" y="163550"/>
                  </a:lnTo>
                  <a:lnTo>
                    <a:pt x="8157" y="194561"/>
                  </a:lnTo>
                  <a:lnTo>
                    <a:pt x="2047" y="226590"/>
                  </a:lnTo>
                  <a:lnTo>
                    <a:pt x="0" y="259132"/>
                  </a:lnTo>
                  <a:lnTo>
                    <a:pt x="2047" y="291674"/>
                  </a:lnTo>
                  <a:lnTo>
                    <a:pt x="8157" y="323703"/>
                  </a:lnTo>
                  <a:lnTo>
                    <a:pt x="18233" y="354713"/>
                  </a:lnTo>
                  <a:lnTo>
                    <a:pt x="32116" y="384216"/>
                  </a:lnTo>
                  <a:lnTo>
                    <a:pt x="49587" y="411747"/>
                  </a:lnTo>
                  <a:lnTo>
                    <a:pt x="70371" y="436870"/>
                  </a:lnTo>
                  <a:lnTo>
                    <a:pt x="94140" y="459191"/>
                  </a:lnTo>
                  <a:lnTo>
                    <a:pt x="120519" y="478357"/>
                  </a:lnTo>
                  <a:lnTo>
                    <a:pt x="149093" y="494065"/>
                  </a:lnTo>
                  <a:lnTo>
                    <a:pt x="179409" y="506068"/>
                  </a:lnTo>
                  <a:lnTo>
                    <a:pt x="210991" y="514177"/>
                  </a:lnTo>
                  <a:lnTo>
                    <a:pt x="243341" y="518264"/>
                  </a:lnTo>
                  <a:lnTo>
                    <a:pt x="275947" y="518264"/>
                  </a:lnTo>
                  <a:lnTo>
                    <a:pt x="308296" y="514177"/>
                  </a:lnTo>
                  <a:lnTo>
                    <a:pt x="339878" y="506068"/>
                  </a:lnTo>
                  <a:lnTo>
                    <a:pt x="370195" y="494065"/>
                  </a:lnTo>
                  <a:lnTo>
                    <a:pt x="398768" y="478357"/>
                  </a:lnTo>
                  <a:lnTo>
                    <a:pt x="425148" y="459191"/>
                  </a:lnTo>
                  <a:lnTo>
                    <a:pt x="448917" y="436870"/>
                  </a:lnTo>
                  <a:lnTo>
                    <a:pt x="469701" y="411747"/>
                  </a:lnTo>
                  <a:lnTo>
                    <a:pt x="487172" y="384216"/>
                  </a:lnTo>
                  <a:lnTo>
                    <a:pt x="501055" y="354713"/>
                  </a:lnTo>
                  <a:lnTo>
                    <a:pt x="511131" y="323703"/>
                  </a:lnTo>
                  <a:lnTo>
                    <a:pt x="517241" y="291674"/>
                  </a:lnTo>
                  <a:lnTo>
                    <a:pt x="519288" y="259132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242760" y="2112115"/>
              <a:ext cx="1432012" cy="1467413"/>
            </a:xfrm>
            <a:custGeom>
              <a:avLst/>
              <a:gdLst/>
              <a:ahLst/>
              <a:cxnLst/>
              <a:rect l="0" t="0" r="0" b="0"/>
              <a:pathLst>
                <a:path w="1432012" h="1467413">
                  <a:moveTo>
                    <a:pt x="1362982" y="877972"/>
                  </a:moveTo>
                  <a:lnTo>
                    <a:pt x="1426753" y="408090"/>
                  </a:lnTo>
                  <a:lnTo>
                    <a:pt x="956871" y="0"/>
                  </a:lnTo>
                  <a:lnTo>
                    <a:pt x="157687" y="78788"/>
                  </a:lnTo>
                  <a:lnTo>
                    <a:pt x="0" y="877972"/>
                  </a:lnTo>
                  <a:lnTo>
                    <a:pt x="367430" y="1467413"/>
                  </a:lnTo>
                  <a:lnTo>
                    <a:pt x="956871" y="1212430"/>
                  </a:lnTo>
                  <a:lnTo>
                    <a:pt x="1432012" y="1353113"/>
                  </a:lnTo>
                  <a:lnTo>
                    <a:pt x="1362982" y="877972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161054" y="1951510"/>
              <a:ext cx="2077155" cy="2077155"/>
            </a:xfrm>
            <a:custGeom>
              <a:avLst/>
              <a:gdLst/>
              <a:ahLst/>
              <a:cxnLst/>
              <a:rect l="0" t="0" r="0" b="0"/>
              <a:pathLst>
                <a:path w="2077155" h="2077155">
                  <a:moveTo>
                    <a:pt x="2077155" y="1038577"/>
                  </a:moveTo>
                  <a:lnTo>
                    <a:pt x="1772963" y="304192"/>
                  </a:lnTo>
                  <a:lnTo>
                    <a:pt x="1038577" y="0"/>
                  </a:lnTo>
                  <a:lnTo>
                    <a:pt x="304192" y="304192"/>
                  </a:lnTo>
                  <a:lnTo>
                    <a:pt x="0" y="1038577"/>
                  </a:lnTo>
                  <a:lnTo>
                    <a:pt x="304192" y="1772963"/>
                  </a:lnTo>
                  <a:lnTo>
                    <a:pt x="1038577" y="2077155"/>
                  </a:lnTo>
                  <a:lnTo>
                    <a:pt x="1772963" y="1772963"/>
                  </a:lnTo>
                  <a:lnTo>
                    <a:pt x="2077155" y="1038577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6199632" y="2072106"/>
              <a:ext cx="917981" cy="917981"/>
            </a:xfrm>
            <a:custGeom>
              <a:avLst/>
              <a:gdLst/>
              <a:ahLst/>
              <a:cxnLst/>
              <a:rect l="0" t="0" r="0" b="0"/>
              <a:pathLst>
                <a:path w="917981" h="917981">
                  <a:moveTo>
                    <a:pt x="0" y="917981"/>
                  </a:moveTo>
                  <a:lnTo>
                    <a:pt x="91798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1691865"/>
              <a:ext cx="0" cy="1298222"/>
            </a:xfrm>
            <a:custGeom>
              <a:avLst/>
              <a:gdLst/>
              <a:ahLst/>
              <a:cxnLst/>
              <a:rect l="0" t="0" r="0" b="0"/>
              <a:pathLst>
                <a:path h="1298222">
                  <a:moveTo>
                    <a:pt x="0" y="1298222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281650" y="2072106"/>
              <a:ext cx="917981" cy="917981"/>
            </a:xfrm>
            <a:custGeom>
              <a:avLst/>
              <a:gdLst/>
              <a:ahLst/>
              <a:cxnLst/>
              <a:rect l="0" t="0" r="0" b="0"/>
              <a:pathLst>
                <a:path w="917981" h="917981">
                  <a:moveTo>
                    <a:pt x="917981" y="917981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5281650" y="2990088"/>
              <a:ext cx="917981" cy="917981"/>
            </a:xfrm>
            <a:custGeom>
              <a:avLst/>
              <a:gdLst/>
              <a:ahLst/>
              <a:cxnLst/>
              <a:rect l="0" t="0" r="0" b="0"/>
              <a:pathLst>
                <a:path w="917981" h="917981">
                  <a:moveTo>
                    <a:pt x="917981" y="0"/>
                  </a:moveTo>
                  <a:lnTo>
                    <a:pt x="0" y="917981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6199632" y="2990088"/>
              <a:ext cx="0" cy="1298222"/>
            </a:xfrm>
            <a:custGeom>
              <a:avLst/>
              <a:gdLst/>
              <a:ahLst/>
              <a:cxnLst/>
              <a:rect l="0" t="0" r="0" b="0"/>
              <a:pathLst>
                <a:path h="1298222">
                  <a:moveTo>
                    <a:pt x="0" y="0"/>
                  </a:moveTo>
                  <a:lnTo>
                    <a:pt x="0" y="1298222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9"/>
            <p:cNvSpPr/>
            <p:nvPr/>
          </p:nvSpPr>
          <p:spPr>
            <a:xfrm>
              <a:off x="6199632" y="2990088"/>
              <a:ext cx="917981" cy="917981"/>
            </a:xfrm>
            <a:custGeom>
              <a:avLst/>
              <a:gdLst/>
              <a:ahLst/>
              <a:cxnLst/>
              <a:rect l="0" t="0" r="0" b="0"/>
              <a:pathLst>
                <a:path w="917981" h="917981">
                  <a:moveTo>
                    <a:pt x="0" y="0"/>
                  </a:moveTo>
                  <a:lnTo>
                    <a:pt x="917981" y="917981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tx20"/>
            <p:cNvSpPr/>
            <p:nvPr/>
          </p:nvSpPr>
          <p:spPr>
            <a:xfrm>
              <a:off x="7757498" y="2944248"/>
              <a:ext cx="59182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Drama fan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7213205" y="1809333"/>
              <a:ext cx="60093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Reality fan</a:t>
              </a:r>
            </a:p>
          </p:txBody>
        </p:sp>
        <p:sp>
          <p:nvSpPr>
            <p:cNvPr id="54" name="tx22"/>
            <p:cNvSpPr/>
            <p:nvPr/>
          </p:nvSpPr>
          <p:spPr>
            <a:xfrm>
              <a:off x="5776098" y="1309404"/>
              <a:ext cx="847067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Travel / home /</a:t>
              </a:r>
            </a:p>
          </p:txBody>
        </p:sp>
        <p:sp>
          <p:nvSpPr>
            <p:cNvPr id="55" name="tx23"/>
            <p:cNvSpPr/>
            <p:nvPr/>
          </p:nvSpPr>
          <p:spPr>
            <a:xfrm>
              <a:off x="5874780" y="1430221"/>
              <a:ext cx="64970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cooking fan</a:t>
              </a:r>
            </a:p>
          </p:txBody>
        </p:sp>
        <p:sp>
          <p:nvSpPr>
            <p:cNvPr id="56" name="tx24"/>
            <p:cNvSpPr/>
            <p:nvPr/>
          </p:nvSpPr>
          <p:spPr>
            <a:xfrm>
              <a:off x="4267198" y="1809333"/>
              <a:ext cx="97340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Documentary fan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250743" y="2867271"/>
              <a:ext cx="391021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Music /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3623353" y="3010312"/>
              <a:ext cx="101841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entertainment fan</a:t>
              </a:r>
            </a:p>
          </p:txBody>
        </p:sp>
        <p:sp>
          <p:nvSpPr>
            <p:cNvPr id="57" name="tx27"/>
            <p:cNvSpPr/>
            <p:nvPr/>
          </p:nvSpPr>
          <p:spPr>
            <a:xfrm>
              <a:off x="4587220" y="4045827"/>
              <a:ext cx="59847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Sitcom fan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5941633" y="4502115"/>
              <a:ext cx="51599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News fan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7171471" y="3977778"/>
              <a:ext cx="88590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Most influenced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7195038" y="4089665"/>
              <a:ext cx="72498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by ads on TV</a:t>
              </a:r>
            </a:p>
          </p:txBody>
        </p:sp>
        <p:sp>
          <p:nvSpPr>
            <p:cNvPr id="31" name="rc31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6379283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6638927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6898572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35"/>
            <p:cNvSpPr/>
            <p:nvPr/>
          </p:nvSpPr>
          <p:spPr>
            <a:xfrm>
              <a:off x="7118219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rc36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tx37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6392615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70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6652259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6911904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7138218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TV Viewing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Drama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Reality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Travel / home / cooking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Documentary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Music / entertainment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Sitcom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News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Most influenced by ads on TV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Health &amp; Wellness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Health &amp; Wellness index aims to identify the extent to which segments monitor and maintain their health and well-being.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0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5"/>
            <p:cNvSpPr/>
            <p:nvPr/>
          </p:nvSpPr>
          <p:spPr>
            <a:xfrm>
              <a:off x="1765771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3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4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45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46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47" name="tx7"/>
            <p:cNvSpPr/>
            <p:nvPr/>
          </p:nvSpPr>
          <p:spPr>
            <a:xfrm>
              <a:off x="2924131" y="3842099"/>
              <a:ext cx="177762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98</a:t>
              </a:r>
            </a:p>
          </p:txBody>
        </p:sp>
        <p:sp>
          <p:nvSpPr>
            <p:cNvPr id="48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49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237733" y="2228844"/>
              <a:ext cx="1725924" cy="1681335"/>
            </a:xfrm>
            <a:custGeom>
              <a:avLst/>
              <a:gdLst/>
              <a:ahLst/>
              <a:cxnLst/>
              <a:rect l="0" t="0" r="0" b="0"/>
              <a:pathLst>
                <a:path w="1725924" h="1681335">
                  <a:moveTo>
                    <a:pt x="1725924" y="761243"/>
                  </a:moveTo>
                  <a:lnTo>
                    <a:pt x="1568970" y="0"/>
                  </a:lnTo>
                  <a:lnTo>
                    <a:pt x="793554" y="23676"/>
                  </a:lnTo>
                  <a:lnTo>
                    <a:pt x="670444" y="620886"/>
                  </a:lnTo>
                  <a:lnTo>
                    <a:pt x="0" y="1224469"/>
                  </a:lnTo>
                  <a:lnTo>
                    <a:pt x="751893" y="1681335"/>
                  </a:lnTo>
                  <a:lnTo>
                    <a:pt x="1512423" y="1451578"/>
                  </a:lnTo>
                  <a:lnTo>
                    <a:pt x="1725924" y="761243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322388" y="2040833"/>
              <a:ext cx="1850910" cy="1898509"/>
            </a:xfrm>
            <a:custGeom>
              <a:avLst/>
              <a:gdLst/>
              <a:ahLst/>
              <a:cxnLst/>
              <a:rect l="0" t="0" r="0" b="0"/>
              <a:pathLst>
                <a:path w="1850910" h="1898509">
                  <a:moveTo>
                    <a:pt x="1850910" y="949254"/>
                  </a:moveTo>
                  <a:lnTo>
                    <a:pt x="1484314" y="188011"/>
                  </a:lnTo>
                  <a:lnTo>
                    <a:pt x="660582" y="0"/>
                  </a:lnTo>
                  <a:lnTo>
                    <a:pt x="0" y="526796"/>
                  </a:lnTo>
                  <a:lnTo>
                    <a:pt x="0" y="1371712"/>
                  </a:lnTo>
                  <a:lnTo>
                    <a:pt x="660582" y="1898509"/>
                  </a:lnTo>
                  <a:lnTo>
                    <a:pt x="1484314" y="1710498"/>
                  </a:lnTo>
                  <a:lnTo>
                    <a:pt x="1850910" y="949254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6199632" y="1975096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1014991"/>
                  </a:moveTo>
                  <a:lnTo>
                    <a:pt x="80942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910750" y="1724414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126567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5029974" y="2426810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563277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029974" y="2990088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0"/>
                  </a:moveTo>
                  <a:lnTo>
                    <a:pt x="0" y="563277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910750" y="2990088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0"/>
                  </a:moveTo>
                  <a:lnTo>
                    <a:pt x="0" y="12656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6199632" y="2990088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0"/>
                  </a:moveTo>
                  <a:lnTo>
                    <a:pt x="809428" y="1014991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tx18"/>
            <p:cNvSpPr/>
            <p:nvPr/>
          </p:nvSpPr>
          <p:spPr>
            <a:xfrm>
              <a:off x="7757498" y="2944248"/>
              <a:ext cx="83097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Doesn't smoke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965124" y="1692922"/>
              <a:ext cx="109331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exercises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5119220" y="1357393"/>
              <a:ext cx="120039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Reads nutritional info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5291546" y="1469280"/>
              <a:ext cx="918474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of food they buy</a:t>
              </a:r>
            </a:p>
          </p:txBody>
        </p:sp>
        <p:sp>
          <p:nvSpPr>
            <p:cNvPr id="51" name="tx22"/>
            <p:cNvSpPr/>
            <p:nvPr/>
          </p:nvSpPr>
          <p:spPr>
            <a:xfrm>
              <a:off x="3961829" y="2188559"/>
              <a:ext cx="877671" cy="1002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Takes vitamins,</a:t>
              </a:r>
            </a:p>
          </p:txBody>
        </p:sp>
        <p:sp>
          <p:nvSpPr>
            <p:cNvPr id="52" name="tx23"/>
            <p:cNvSpPr/>
            <p:nvPr/>
          </p:nvSpPr>
          <p:spPr>
            <a:xfrm>
              <a:off x="3529609" y="2312154"/>
              <a:ext cx="133240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nutritional supplements</a:t>
              </a:r>
            </a:p>
          </p:txBody>
        </p:sp>
        <p:sp>
          <p:nvSpPr>
            <p:cNvPr id="53" name="tx24"/>
            <p:cNvSpPr/>
            <p:nvPr/>
          </p:nvSpPr>
          <p:spPr>
            <a:xfrm>
              <a:off x="4121786" y="3552133"/>
              <a:ext cx="70938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Good overall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459900" y="3686245"/>
              <a:ext cx="35365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health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5386679" y="4395008"/>
              <a:ext cx="76284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Values health</a:t>
              </a:r>
            </a:p>
          </p:txBody>
        </p:sp>
        <p:sp>
          <p:nvSpPr>
            <p:cNvPr id="54" name="tx27"/>
            <p:cNvSpPr/>
            <p:nvPr/>
          </p:nvSpPr>
          <p:spPr>
            <a:xfrm>
              <a:off x="5476543" y="4529120"/>
              <a:ext cx="615826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and fitness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7020004" y="4094189"/>
              <a:ext cx="80179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Follows health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6980857" y="4228301"/>
              <a:ext cx="100973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and fitness trends</a:t>
              </a:r>
            </a:p>
          </p:txBody>
        </p:sp>
        <p:sp>
          <p:nvSpPr>
            <p:cNvPr id="30" name="rc30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6444194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6768749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tx35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85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457526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782082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95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105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27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Health &amp; Wellness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Doesn't smoke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exercises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Reads nutritional info of food they buy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Takes vitamins, nutritional supplements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Good overall health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Values health and fitness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Follows health and fitness trends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28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Food &amp; Cooking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Food &amp; Cooking index aims to identify how passionate segments are about food and how often they cook.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39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rc5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6"/>
            <p:cNvSpPr/>
            <p:nvPr/>
          </p:nvSpPr>
          <p:spPr>
            <a:xfrm>
              <a:off x="2158493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2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3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44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45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46" name="tx7"/>
            <p:cNvSpPr/>
            <p:nvPr/>
          </p:nvSpPr>
          <p:spPr>
            <a:xfrm>
              <a:off x="2835250" y="3842099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108</a:t>
              </a:r>
            </a:p>
          </p:txBody>
        </p:sp>
        <p:sp>
          <p:nvSpPr>
            <p:cNvPr id="47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48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194190" y="2140651"/>
              <a:ext cx="1852837" cy="1712040"/>
            </a:xfrm>
            <a:custGeom>
              <a:avLst/>
              <a:gdLst/>
              <a:ahLst/>
              <a:cxnLst/>
              <a:rect l="0" t="0" r="0" b="0"/>
              <a:pathLst>
                <a:path w="1852837" h="1712040">
                  <a:moveTo>
                    <a:pt x="1852837" y="849436"/>
                  </a:moveTo>
                  <a:lnTo>
                    <a:pt x="1299295" y="340465"/>
                  </a:lnTo>
                  <a:lnTo>
                    <a:pt x="515018" y="0"/>
                  </a:lnTo>
                  <a:lnTo>
                    <a:pt x="0" y="849436"/>
                  </a:lnTo>
                  <a:lnTo>
                    <a:pt x="661111" y="1445833"/>
                  </a:lnTo>
                  <a:lnTo>
                    <a:pt x="1503466" y="1712040"/>
                  </a:lnTo>
                  <a:lnTo>
                    <a:pt x="1852837" y="849436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875076" y="2709014"/>
              <a:ext cx="649111" cy="562146"/>
            </a:xfrm>
            <a:custGeom>
              <a:avLst/>
              <a:gdLst/>
              <a:ahLst/>
              <a:cxnLst/>
              <a:rect l="0" t="0" r="0" b="0"/>
              <a:pathLst>
                <a:path w="649111" h="562146">
                  <a:moveTo>
                    <a:pt x="649111" y="281073"/>
                  </a:moveTo>
                  <a:lnTo>
                    <a:pt x="486833" y="0"/>
                  </a:lnTo>
                  <a:lnTo>
                    <a:pt x="162277" y="0"/>
                  </a:lnTo>
                  <a:lnTo>
                    <a:pt x="0" y="281073"/>
                  </a:lnTo>
                  <a:lnTo>
                    <a:pt x="162277" y="562146"/>
                  </a:lnTo>
                  <a:lnTo>
                    <a:pt x="486833" y="562146"/>
                  </a:lnTo>
                  <a:lnTo>
                    <a:pt x="649111" y="281073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tx17"/>
            <p:cNvSpPr/>
            <p:nvPr/>
          </p:nvSpPr>
          <p:spPr>
            <a:xfrm>
              <a:off x="7757498" y="2867271"/>
              <a:ext cx="686033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Loves / likes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7757498" y="3010312"/>
              <a:ext cx="410496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to cook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804793" y="1527048"/>
              <a:ext cx="69508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Follows food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6709765" y="1638935"/>
              <a:ext cx="10751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and cooking trends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4872175" y="1527048"/>
              <a:ext cx="73136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Cooks dinner</a:t>
              </a:r>
            </a:p>
          </p:txBody>
        </p:sp>
        <p:sp>
          <p:nvSpPr>
            <p:cNvPr id="50" name="tx22"/>
            <p:cNvSpPr/>
            <p:nvPr/>
          </p:nvSpPr>
          <p:spPr>
            <a:xfrm>
              <a:off x="4966397" y="1661160"/>
              <a:ext cx="60573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most often</a:t>
              </a:r>
            </a:p>
          </p:txBody>
        </p:sp>
        <p:sp>
          <p:nvSpPr>
            <p:cNvPr id="51" name="tx23"/>
            <p:cNvSpPr/>
            <p:nvPr/>
          </p:nvSpPr>
          <p:spPr>
            <a:xfrm>
              <a:off x="3575075" y="2853975"/>
              <a:ext cx="106668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searches</a:t>
              </a:r>
            </a:p>
          </p:txBody>
        </p:sp>
        <p:sp>
          <p:nvSpPr>
            <p:cNvPr id="52" name="tx24"/>
            <p:cNvSpPr/>
            <p:nvPr/>
          </p:nvSpPr>
          <p:spPr>
            <a:xfrm>
              <a:off x="3671357" y="2988087"/>
              <a:ext cx="97040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for recipes online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856096" y="4203127"/>
              <a:ext cx="75280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Highly values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5235484" y="4359464"/>
              <a:ext cx="24695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food</a:t>
              </a:r>
            </a:p>
          </p:txBody>
        </p:sp>
        <p:sp>
          <p:nvSpPr>
            <p:cNvPr id="53" name="tx27"/>
            <p:cNvSpPr/>
            <p:nvPr/>
          </p:nvSpPr>
          <p:spPr>
            <a:xfrm>
              <a:off x="6758752" y="4225352"/>
              <a:ext cx="87925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Tries new foods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6790228" y="4359464"/>
              <a:ext cx="75334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before others</a:t>
              </a:r>
            </a:p>
          </p:txBody>
        </p:sp>
        <p:sp>
          <p:nvSpPr>
            <p:cNvPr id="29" name="rc29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6404197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tx34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95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6424195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105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7397862" y="2950995"/>
              <a:ext cx="199983" cy="754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115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Gender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28" name="rc5"/>
            <p:cNvSpPr/>
            <p:nvPr/>
          </p:nvSpPr>
          <p:spPr>
            <a:xfrm>
              <a:off x="1876690" y="1524774"/>
              <a:ext cx="1096123" cy="1863343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3129403" y="1485710"/>
              <a:ext cx="1096123" cy="1902407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5008472" y="1345081"/>
              <a:ext cx="1096123" cy="2043036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6261185" y="1384144"/>
              <a:ext cx="1096123" cy="2003973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tx9"/>
            <p:cNvSpPr/>
            <p:nvPr/>
          </p:nvSpPr>
          <p:spPr>
            <a:xfrm>
              <a:off x="2264648" y="1335878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48%</a:t>
              </a:r>
            </a:p>
          </p:txBody>
        </p:sp>
        <p:sp>
          <p:nvSpPr>
            <p:cNvPr id="10" name="tx10"/>
            <p:cNvSpPr/>
            <p:nvPr/>
          </p:nvSpPr>
          <p:spPr>
            <a:xfrm>
              <a:off x="3517361" y="1295642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49%</a:t>
              </a:r>
            </a:p>
          </p:txBody>
        </p:sp>
        <p:sp>
          <p:nvSpPr>
            <p:cNvPr id="11" name="tx11"/>
            <p:cNvSpPr/>
            <p:nvPr/>
          </p:nvSpPr>
          <p:spPr>
            <a:xfrm>
              <a:off x="5396430" y="1150794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52%</a:t>
              </a:r>
            </a:p>
          </p:txBody>
        </p:sp>
        <p:sp>
          <p:nvSpPr>
            <p:cNvPr id="12" name="tx12"/>
            <p:cNvSpPr/>
            <p:nvPr/>
          </p:nvSpPr>
          <p:spPr>
            <a:xfrm>
              <a:off x="6649143" y="1191030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51%</a:t>
              </a:r>
            </a:p>
          </p:txBody>
        </p:sp>
        <p:sp>
          <p:nvSpPr>
            <p:cNvPr id="13" name="tx13"/>
            <p:cNvSpPr/>
            <p:nvPr/>
          </p:nvSpPr>
          <p:spPr>
            <a:xfrm>
              <a:off x="2885658" y="3581581"/>
              <a:ext cx="330900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Male</a:t>
              </a:r>
            </a:p>
          </p:txBody>
        </p:sp>
        <p:sp>
          <p:nvSpPr>
            <p:cNvPr id="14" name="tx14"/>
            <p:cNvSpPr/>
            <p:nvPr/>
          </p:nvSpPr>
          <p:spPr>
            <a:xfrm>
              <a:off x="5926512" y="3581581"/>
              <a:ext cx="512756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Female</a:t>
              </a:r>
            </a:p>
          </p:txBody>
        </p:sp>
        <p:sp>
          <p:nvSpPr>
            <p:cNvPr id="15" name="rc15"/>
            <p:cNvSpPr/>
            <p:nvPr/>
          </p:nvSpPr>
          <p:spPr>
            <a:xfrm>
              <a:off x="3141146" y="3893369"/>
              <a:ext cx="2951707" cy="47499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16" name="rc16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7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3245438" y="3947369"/>
              <a:ext cx="201167" cy="366990"/>
            </a:xfrm>
            <a:custGeom>
              <a:avLst/>
              <a:gdLst/>
              <a:ahLst/>
              <a:cxnLst/>
              <a:rect l="0" t="0" r="0" b="0"/>
              <a:pathLst>
                <a:path w="201167" h="366990">
                  <a:moveTo>
                    <a:pt x="0" y="366990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19" name="rc19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rc20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1" name="pl21"/>
            <p:cNvSpPr/>
            <p:nvPr/>
          </p:nvSpPr>
          <p:spPr>
            <a:xfrm>
              <a:off x="4509425" y="3947369"/>
              <a:ext cx="201168" cy="366990"/>
            </a:xfrm>
            <a:custGeom>
              <a:avLst/>
              <a:gdLst/>
              <a:ahLst/>
              <a:cxnLst/>
              <a:rect l="0" t="0" r="0" b="0"/>
              <a:pathLst>
                <a:path w="201168" h="366990">
                  <a:moveTo>
                    <a:pt x="0" y="366990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22" name="tx22"/>
            <p:cNvSpPr/>
            <p:nvPr/>
          </p:nvSpPr>
          <p:spPr>
            <a:xfrm>
              <a:off x="3471752" y="3941813"/>
              <a:ext cx="966948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Parents of      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3471752" y="4054367"/>
              <a:ext cx="1012527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school-age      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3471752" y="4216133"/>
              <a:ext cx="835297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children      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735739" y="4010393"/>
              <a:ext cx="823453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General      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735739" y="4122947"/>
              <a:ext cx="1303114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Population 18+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Food &amp; Cooking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Loves / likes to cook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Follows food and cooking trends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Cooks dinner most often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searches for recipes online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Highly values food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Tries new foods before others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Dining Out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Dining Out index aims to identify how often segments eat meals outside of their home and at what types of restaurants.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3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rc5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rc6"/>
            <p:cNvSpPr/>
            <p:nvPr/>
          </p:nvSpPr>
          <p:spPr>
            <a:xfrm>
              <a:off x="2434076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6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7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48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49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50" name="tx7"/>
            <p:cNvSpPr/>
            <p:nvPr/>
          </p:nvSpPr>
          <p:spPr>
            <a:xfrm>
              <a:off x="2835250" y="3842099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116</a:t>
              </a:r>
            </a:p>
          </p:txBody>
        </p:sp>
        <p:sp>
          <p:nvSpPr>
            <p:cNvPr id="51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2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497686" y="2246847"/>
              <a:ext cx="1663248" cy="1690364"/>
            </a:xfrm>
            <a:custGeom>
              <a:avLst/>
              <a:gdLst/>
              <a:ahLst/>
              <a:cxnLst/>
              <a:rect l="0" t="0" r="0" b="0"/>
              <a:pathLst>
                <a:path w="1663248" h="1690364">
                  <a:moveTo>
                    <a:pt x="1663248" y="743240"/>
                  </a:moveTo>
                  <a:lnTo>
                    <a:pt x="1131056" y="0"/>
                  </a:lnTo>
                  <a:lnTo>
                    <a:pt x="334743" y="107228"/>
                  </a:lnTo>
                  <a:lnTo>
                    <a:pt x="0" y="743240"/>
                  </a:lnTo>
                  <a:lnTo>
                    <a:pt x="155123" y="1690364"/>
                  </a:lnTo>
                  <a:lnTo>
                    <a:pt x="1010639" y="1277914"/>
                  </a:lnTo>
                  <a:lnTo>
                    <a:pt x="1663248" y="743240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875076" y="2709014"/>
              <a:ext cx="649111" cy="562146"/>
            </a:xfrm>
            <a:custGeom>
              <a:avLst/>
              <a:gdLst/>
              <a:ahLst/>
              <a:cxnLst/>
              <a:rect l="0" t="0" r="0" b="0"/>
              <a:pathLst>
                <a:path w="649111" h="562146">
                  <a:moveTo>
                    <a:pt x="649111" y="281073"/>
                  </a:moveTo>
                  <a:lnTo>
                    <a:pt x="486833" y="0"/>
                  </a:lnTo>
                  <a:lnTo>
                    <a:pt x="162277" y="0"/>
                  </a:lnTo>
                  <a:lnTo>
                    <a:pt x="0" y="281073"/>
                  </a:lnTo>
                  <a:lnTo>
                    <a:pt x="162277" y="562146"/>
                  </a:lnTo>
                  <a:lnTo>
                    <a:pt x="486833" y="562146"/>
                  </a:lnTo>
                  <a:lnTo>
                    <a:pt x="649111" y="281073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tx17"/>
            <p:cNvSpPr/>
            <p:nvPr/>
          </p:nvSpPr>
          <p:spPr>
            <a:xfrm>
              <a:off x="7757498" y="2853975"/>
              <a:ext cx="80539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eats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7757498" y="2999200"/>
              <a:ext cx="442463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at QSRs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777217" y="1437767"/>
              <a:ext cx="80539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eats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6790691" y="1594104"/>
              <a:ext cx="75149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at fast casual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6817776" y="1734963"/>
              <a:ext cx="643156" cy="817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restaurants</a:t>
              </a:r>
            </a:p>
          </p:txBody>
        </p:sp>
        <p:sp>
          <p:nvSpPr>
            <p:cNvPr id="54" name="tx22"/>
            <p:cNvSpPr/>
            <p:nvPr/>
          </p:nvSpPr>
          <p:spPr>
            <a:xfrm>
              <a:off x="4816655" y="1437767"/>
              <a:ext cx="80539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eats</a:t>
              </a:r>
            </a:p>
          </p:txBody>
        </p:sp>
        <p:sp>
          <p:nvSpPr>
            <p:cNvPr id="55" name="tx23"/>
            <p:cNvSpPr/>
            <p:nvPr/>
          </p:nvSpPr>
          <p:spPr>
            <a:xfrm>
              <a:off x="5041064" y="1594104"/>
              <a:ext cx="50617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at casual</a:t>
              </a:r>
            </a:p>
          </p:txBody>
        </p:sp>
        <p:sp>
          <p:nvSpPr>
            <p:cNvPr id="56" name="tx24"/>
            <p:cNvSpPr/>
            <p:nvPr/>
          </p:nvSpPr>
          <p:spPr>
            <a:xfrm>
              <a:off x="4938331" y="1734963"/>
              <a:ext cx="643156" cy="817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restaurants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3836374" y="2786919"/>
              <a:ext cx="80539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eats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064397" y="2921031"/>
              <a:ext cx="57736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at upscale</a:t>
              </a:r>
            </a:p>
          </p:txBody>
        </p:sp>
        <p:sp>
          <p:nvSpPr>
            <p:cNvPr id="57" name="tx27"/>
            <p:cNvSpPr/>
            <p:nvPr/>
          </p:nvSpPr>
          <p:spPr>
            <a:xfrm>
              <a:off x="3998609" y="3084115"/>
              <a:ext cx="643156" cy="817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restaurants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4816655" y="4203127"/>
              <a:ext cx="80539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eats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4886330" y="4359464"/>
              <a:ext cx="71249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out for lunch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6777217" y="4136071"/>
              <a:ext cx="80539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eats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6778226" y="4280701"/>
              <a:ext cx="801353" cy="1002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out for dinner,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6762925" y="4426520"/>
              <a:ext cx="86256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orders take-out</a:t>
              </a:r>
            </a:p>
          </p:txBody>
        </p:sp>
        <p:sp>
          <p:nvSpPr>
            <p:cNvPr id="33" name="rc33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6404197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35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rc36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rc37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tx38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6424195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130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Dining Out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eats at QSRs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eats at fast casual restaurants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eats at casual restaurants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eats at upscale restaurants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eats out for lunch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eats out for dinner, orders take-out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Money Manager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Money Manager index aims to identify the extent to which population segment manage their personal finances and keep up with financial news.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35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rc5"/>
            <p:cNvSpPr/>
            <p:nvPr/>
          </p:nvSpPr>
          <p:spPr>
            <a:xfrm>
              <a:off x="1755272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38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39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40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41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42" name="tx7"/>
            <p:cNvSpPr/>
            <p:nvPr/>
          </p:nvSpPr>
          <p:spPr>
            <a:xfrm>
              <a:off x="2924131" y="3842099"/>
              <a:ext cx="177762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97</a:t>
              </a:r>
            </a:p>
          </p:txBody>
        </p:sp>
        <p:sp>
          <p:nvSpPr>
            <p:cNvPr id="43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44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334150" y="2126314"/>
              <a:ext cx="1730962" cy="1727547"/>
            </a:xfrm>
            <a:custGeom>
              <a:avLst/>
              <a:gdLst/>
              <a:ahLst/>
              <a:cxnLst/>
              <a:rect l="0" t="0" r="0" b="0"/>
              <a:pathLst>
                <a:path w="1730962" h="1727547">
                  <a:moveTo>
                    <a:pt x="1730962" y="863773"/>
                  </a:moveTo>
                  <a:lnTo>
                    <a:pt x="1724138" y="755300"/>
                  </a:lnTo>
                  <a:lnTo>
                    <a:pt x="1703772" y="648537"/>
                  </a:lnTo>
                  <a:lnTo>
                    <a:pt x="1670185" y="545168"/>
                  </a:lnTo>
                  <a:lnTo>
                    <a:pt x="1623908" y="446824"/>
                  </a:lnTo>
                  <a:lnTo>
                    <a:pt x="1565670" y="355056"/>
                  </a:lnTo>
                  <a:lnTo>
                    <a:pt x="1496390" y="271310"/>
                  </a:lnTo>
                  <a:lnTo>
                    <a:pt x="1417160" y="196908"/>
                  </a:lnTo>
                  <a:lnTo>
                    <a:pt x="1329229" y="133023"/>
                  </a:lnTo>
                  <a:lnTo>
                    <a:pt x="1233985" y="80662"/>
                  </a:lnTo>
                  <a:lnTo>
                    <a:pt x="1132929" y="40651"/>
                  </a:lnTo>
                  <a:lnTo>
                    <a:pt x="1027656" y="13622"/>
                  </a:lnTo>
                  <a:lnTo>
                    <a:pt x="919825" y="0"/>
                  </a:lnTo>
                  <a:lnTo>
                    <a:pt x="811137" y="0"/>
                  </a:lnTo>
                  <a:lnTo>
                    <a:pt x="703306" y="13622"/>
                  </a:lnTo>
                  <a:lnTo>
                    <a:pt x="598032" y="40651"/>
                  </a:lnTo>
                  <a:lnTo>
                    <a:pt x="496977" y="80662"/>
                  </a:lnTo>
                  <a:lnTo>
                    <a:pt x="401733" y="133023"/>
                  </a:lnTo>
                  <a:lnTo>
                    <a:pt x="313802" y="196908"/>
                  </a:lnTo>
                  <a:lnTo>
                    <a:pt x="234572" y="271310"/>
                  </a:lnTo>
                  <a:lnTo>
                    <a:pt x="165292" y="355056"/>
                  </a:lnTo>
                  <a:lnTo>
                    <a:pt x="107054" y="446824"/>
                  </a:lnTo>
                  <a:lnTo>
                    <a:pt x="60777" y="545168"/>
                  </a:lnTo>
                  <a:lnTo>
                    <a:pt x="27190" y="648537"/>
                  </a:lnTo>
                  <a:lnTo>
                    <a:pt x="6824" y="755300"/>
                  </a:lnTo>
                  <a:lnTo>
                    <a:pt x="0" y="863773"/>
                  </a:lnTo>
                  <a:lnTo>
                    <a:pt x="6824" y="972247"/>
                  </a:lnTo>
                  <a:lnTo>
                    <a:pt x="27190" y="1079010"/>
                  </a:lnTo>
                  <a:lnTo>
                    <a:pt x="60777" y="1182378"/>
                  </a:lnTo>
                  <a:lnTo>
                    <a:pt x="107054" y="1280722"/>
                  </a:lnTo>
                  <a:lnTo>
                    <a:pt x="165292" y="1372490"/>
                  </a:lnTo>
                  <a:lnTo>
                    <a:pt x="234572" y="1456236"/>
                  </a:lnTo>
                  <a:lnTo>
                    <a:pt x="313802" y="1530638"/>
                  </a:lnTo>
                  <a:lnTo>
                    <a:pt x="401733" y="1594523"/>
                  </a:lnTo>
                  <a:lnTo>
                    <a:pt x="496977" y="1646884"/>
                  </a:lnTo>
                  <a:lnTo>
                    <a:pt x="598032" y="1686895"/>
                  </a:lnTo>
                  <a:lnTo>
                    <a:pt x="703306" y="1713925"/>
                  </a:lnTo>
                  <a:lnTo>
                    <a:pt x="811137" y="1727547"/>
                  </a:lnTo>
                  <a:lnTo>
                    <a:pt x="919825" y="1727547"/>
                  </a:lnTo>
                  <a:lnTo>
                    <a:pt x="1027656" y="1713925"/>
                  </a:lnTo>
                  <a:lnTo>
                    <a:pt x="1132929" y="1686895"/>
                  </a:lnTo>
                  <a:lnTo>
                    <a:pt x="1233985" y="1646884"/>
                  </a:lnTo>
                  <a:lnTo>
                    <a:pt x="1329229" y="1594523"/>
                  </a:lnTo>
                  <a:lnTo>
                    <a:pt x="1417160" y="1530638"/>
                  </a:lnTo>
                  <a:lnTo>
                    <a:pt x="1496390" y="1456236"/>
                  </a:lnTo>
                  <a:lnTo>
                    <a:pt x="1565670" y="1372490"/>
                  </a:lnTo>
                  <a:lnTo>
                    <a:pt x="1623908" y="1280722"/>
                  </a:lnTo>
                  <a:lnTo>
                    <a:pt x="1670185" y="1182378"/>
                  </a:lnTo>
                  <a:lnTo>
                    <a:pt x="1703772" y="1079010"/>
                  </a:lnTo>
                  <a:lnTo>
                    <a:pt x="1724138" y="972247"/>
                  </a:lnTo>
                  <a:lnTo>
                    <a:pt x="1730962" y="8637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6"/>
            <p:cNvSpPr/>
            <p:nvPr/>
          </p:nvSpPr>
          <p:spPr>
            <a:xfrm>
              <a:off x="5766891" y="2558201"/>
              <a:ext cx="865481" cy="863773"/>
            </a:xfrm>
            <a:custGeom>
              <a:avLst/>
              <a:gdLst/>
              <a:ahLst/>
              <a:cxnLst/>
              <a:rect l="0" t="0" r="0" b="0"/>
              <a:pathLst>
                <a:path w="865481" h="863773">
                  <a:moveTo>
                    <a:pt x="865481" y="431886"/>
                  </a:moveTo>
                  <a:lnTo>
                    <a:pt x="862069" y="377650"/>
                  </a:lnTo>
                  <a:lnTo>
                    <a:pt x="851886" y="324268"/>
                  </a:lnTo>
                  <a:lnTo>
                    <a:pt x="835092" y="272584"/>
                  </a:lnTo>
                  <a:lnTo>
                    <a:pt x="811954" y="223412"/>
                  </a:lnTo>
                  <a:lnTo>
                    <a:pt x="782835" y="177528"/>
                  </a:lnTo>
                  <a:lnTo>
                    <a:pt x="748195" y="135655"/>
                  </a:lnTo>
                  <a:lnTo>
                    <a:pt x="708580" y="98454"/>
                  </a:lnTo>
                  <a:lnTo>
                    <a:pt x="664614" y="66511"/>
                  </a:lnTo>
                  <a:lnTo>
                    <a:pt x="616992" y="40331"/>
                  </a:lnTo>
                  <a:lnTo>
                    <a:pt x="566464" y="20325"/>
                  </a:lnTo>
                  <a:lnTo>
                    <a:pt x="513828" y="6811"/>
                  </a:lnTo>
                  <a:lnTo>
                    <a:pt x="459912" y="0"/>
                  </a:lnTo>
                  <a:lnTo>
                    <a:pt x="405568" y="0"/>
                  </a:lnTo>
                  <a:lnTo>
                    <a:pt x="351653" y="6811"/>
                  </a:lnTo>
                  <a:lnTo>
                    <a:pt x="299016" y="20325"/>
                  </a:lnTo>
                  <a:lnTo>
                    <a:pt x="248488" y="40331"/>
                  </a:lnTo>
                  <a:lnTo>
                    <a:pt x="200866" y="66511"/>
                  </a:lnTo>
                  <a:lnTo>
                    <a:pt x="156901" y="98454"/>
                  </a:lnTo>
                  <a:lnTo>
                    <a:pt x="117286" y="135655"/>
                  </a:lnTo>
                  <a:lnTo>
                    <a:pt x="82646" y="177528"/>
                  </a:lnTo>
                  <a:lnTo>
                    <a:pt x="53527" y="223412"/>
                  </a:lnTo>
                  <a:lnTo>
                    <a:pt x="30388" y="272584"/>
                  </a:lnTo>
                  <a:lnTo>
                    <a:pt x="13595" y="324268"/>
                  </a:lnTo>
                  <a:lnTo>
                    <a:pt x="3412" y="377650"/>
                  </a:lnTo>
                  <a:lnTo>
                    <a:pt x="0" y="431886"/>
                  </a:lnTo>
                  <a:lnTo>
                    <a:pt x="3412" y="486123"/>
                  </a:lnTo>
                  <a:lnTo>
                    <a:pt x="13595" y="539505"/>
                  </a:lnTo>
                  <a:lnTo>
                    <a:pt x="30388" y="591189"/>
                  </a:lnTo>
                  <a:lnTo>
                    <a:pt x="53527" y="640361"/>
                  </a:lnTo>
                  <a:lnTo>
                    <a:pt x="82646" y="686245"/>
                  </a:lnTo>
                  <a:lnTo>
                    <a:pt x="117286" y="728118"/>
                  </a:lnTo>
                  <a:lnTo>
                    <a:pt x="156901" y="765319"/>
                  </a:lnTo>
                  <a:lnTo>
                    <a:pt x="200866" y="797261"/>
                  </a:lnTo>
                  <a:lnTo>
                    <a:pt x="248488" y="823442"/>
                  </a:lnTo>
                  <a:lnTo>
                    <a:pt x="299016" y="843447"/>
                  </a:lnTo>
                  <a:lnTo>
                    <a:pt x="351653" y="856962"/>
                  </a:lnTo>
                  <a:lnTo>
                    <a:pt x="405568" y="863773"/>
                  </a:lnTo>
                  <a:lnTo>
                    <a:pt x="459912" y="863773"/>
                  </a:lnTo>
                  <a:lnTo>
                    <a:pt x="513828" y="856962"/>
                  </a:lnTo>
                  <a:lnTo>
                    <a:pt x="566464" y="843447"/>
                  </a:lnTo>
                  <a:lnTo>
                    <a:pt x="616992" y="823442"/>
                  </a:lnTo>
                  <a:lnTo>
                    <a:pt x="664614" y="797261"/>
                  </a:lnTo>
                  <a:lnTo>
                    <a:pt x="708580" y="765319"/>
                  </a:lnTo>
                  <a:lnTo>
                    <a:pt x="748195" y="728118"/>
                  </a:lnTo>
                  <a:lnTo>
                    <a:pt x="782835" y="686245"/>
                  </a:lnTo>
                  <a:lnTo>
                    <a:pt x="811954" y="640361"/>
                  </a:lnTo>
                  <a:lnTo>
                    <a:pt x="835092" y="591189"/>
                  </a:lnTo>
                  <a:lnTo>
                    <a:pt x="851886" y="539505"/>
                  </a:lnTo>
                  <a:lnTo>
                    <a:pt x="862069" y="486123"/>
                  </a:lnTo>
                  <a:lnTo>
                    <a:pt x="865481" y="431886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5492746" y="2292059"/>
              <a:ext cx="1347190" cy="1807069"/>
            </a:xfrm>
            <a:custGeom>
              <a:avLst/>
              <a:gdLst/>
              <a:ahLst/>
              <a:cxnLst/>
              <a:rect l="0" t="0" r="0" b="0"/>
              <a:pathLst>
                <a:path w="1347190" h="1807069">
                  <a:moveTo>
                    <a:pt x="1023822" y="698028"/>
                  </a:moveTo>
                  <a:lnTo>
                    <a:pt x="1071460" y="66565"/>
                  </a:lnTo>
                  <a:lnTo>
                    <a:pt x="303878" y="0"/>
                  </a:lnTo>
                  <a:lnTo>
                    <a:pt x="0" y="698028"/>
                  </a:lnTo>
                  <a:lnTo>
                    <a:pt x="206184" y="1565267"/>
                  </a:lnTo>
                  <a:lnTo>
                    <a:pt x="1347190" y="1807069"/>
                  </a:lnTo>
                  <a:lnTo>
                    <a:pt x="1023822" y="698028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334150" y="2240559"/>
              <a:ext cx="1730962" cy="1499057"/>
            </a:xfrm>
            <a:custGeom>
              <a:avLst/>
              <a:gdLst/>
              <a:ahLst/>
              <a:cxnLst/>
              <a:rect l="0" t="0" r="0" b="0"/>
              <a:pathLst>
                <a:path w="1730962" h="1499057">
                  <a:moveTo>
                    <a:pt x="1730962" y="749528"/>
                  </a:moveTo>
                  <a:lnTo>
                    <a:pt x="1298222" y="0"/>
                  </a:lnTo>
                  <a:lnTo>
                    <a:pt x="432740" y="0"/>
                  </a:lnTo>
                  <a:lnTo>
                    <a:pt x="0" y="749528"/>
                  </a:lnTo>
                  <a:lnTo>
                    <a:pt x="432740" y="1499057"/>
                  </a:lnTo>
                  <a:lnTo>
                    <a:pt x="1298222" y="1499057"/>
                  </a:lnTo>
                  <a:lnTo>
                    <a:pt x="1730962" y="749528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tx16"/>
            <p:cNvSpPr/>
            <p:nvPr/>
          </p:nvSpPr>
          <p:spPr>
            <a:xfrm>
              <a:off x="7757498" y="2857547"/>
              <a:ext cx="920329" cy="1071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Manages money</a:t>
              </a:r>
            </a:p>
          </p:txBody>
        </p:sp>
        <p:sp>
          <p:nvSpPr>
            <p:cNvPr id="17" name="tx17"/>
            <p:cNvSpPr/>
            <p:nvPr/>
          </p:nvSpPr>
          <p:spPr>
            <a:xfrm>
              <a:off x="7757498" y="2988087"/>
              <a:ext cx="566021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'very well'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6784472" y="1561759"/>
              <a:ext cx="77636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Diligent saver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4721450" y="1504823"/>
              <a:ext cx="932331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Closely monitors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4628986" y="1638935"/>
              <a:ext cx="105561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retirement savings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3734964" y="2876200"/>
              <a:ext cx="90680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Follows markets</a:t>
              </a:r>
            </a:p>
          </p:txBody>
        </p:sp>
        <p:sp>
          <p:nvSpPr>
            <p:cNvPr id="46" name="tx22"/>
            <p:cNvSpPr/>
            <p:nvPr/>
          </p:nvSpPr>
          <p:spPr>
            <a:xfrm>
              <a:off x="3883452" y="2988087"/>
              <a:ext cx="75831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and economy</a:t>
              </a:r>
            </a:p>
          </p:txBody>
        </p:sp>
        <p:sp>
          <p:nvSpPr>
            <p:cNvPr id="47" name="tx23"/>
            <p:cNvSpPr/>
            <p:nvPr/>
          </p:nvSpPr>
          <p:spPr>
            <a:xfrm>
              <a:off x="5042701" y="4206699"/>
              <a:ext cx="503996" cy="1071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Frequent</a:t>
              </a:r>
            </a:p>
          </p:txBody>
        </p:sp>
        <p:sp>
          <p:nvSpPr>
            <p:cNvPr id="48" name="tx24"/>
            <p:cNvSpPr/>
            <p:nvPr/>
          </p:nvSpPr>
          <p:spPr>
            <a:xfrm>
              <a:off x="4846317" y="4359464"/>
              <a:ext cx="76584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online banker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6707610" y="4225352"/>
              <a:ext cx="108381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mobile device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6819371" y="4337239"/>
              <a:ext cx="63677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for banking</a:t>
              </a:r>
            </a:p>
          </p:txBody>
        </p:sp>
        <p:sp>
          <p:nvSpPr>
            <p:cNvPr id="49" name="rc27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rc28"/>
            <p:cNvSpPr/>
            <p:nvPr/>
          </p:nvSpPr>
          <p:spPr>
            <a:xfrm>
              <a:off x="6552379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rc29"/>
            <p:cNvSpPr/>
            <p:nvPr/>
          </p:nvSpPr>
          <p:spPr>
            <a:xfrm>
              <a:off x="694512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tx31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6565711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696512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Money Manager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Manages money 'very well'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Diligent saver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Closely monitors retirement savings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Follows markets and economy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Frequent online banker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Uses mobile device for banking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34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Sports Fan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Sports Fan index aims to identify the extent to which segments are interested in different types of sports.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36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rc5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rc6"/>
            <p:cNvSpPr/>
            <p:nvPr/>
          </p:nvSpPr>
          <p:spPr>
            <a:xfrm>
              <a:off x="2257466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39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0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41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42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43" name="tx7"/>
            <p:cNvSpPr/>
            <p:nvPr/>
          </p:nvSpPr>
          <p:spPr>
            <a:xfrm>
              <a:off x="2835250" y="3846068"/>
              <a:ext cx="266644" cy="10179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111</a:t>
              </a:r>
            </a:p>
          </p:txBody>
        </p:sp>
        <p:sp>
          <p:nvSpPr>
            <p:cNvPr id="44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45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691341" y="2574789"/>
              <a:ext cx="1121685" cy="1184471"/>
            </a:xfrm>
            <a:custGeom>
              <a:avLst/>
              <a:gdLst/>
              <a:ahLst/>
              <a:cxnLst/>
              <a:rect l="0" t="0" r="0" b="0"/>
              <a:pathLst>
                <a:path w="1121685" h="1184471">
                  <a:moveTo>
                    <a:pt x="916279" y="415298"/>
                  </a:moveTo>
                  <a:lnTo>
                    <a:pt x="714917" y="156197"/>
                  </a:lnTo>
                  <a:lnTo>
                    <a:pt x="413501" y="0"/>
                  </a:lnTo>
                  <a:lnTo>
                    <a:pt x="0" y="170518"/>
                  </a:lnTo>
                  <a:lnTo>
                    <a:pt x="128665" y="598117"/>
                  </a:lnTo>
                  <a:lnTo>
                    <a:pt x="428134" y="766488"/>
                  </a:lnTo>
                  <a:lnTo>
                    <a:pt x="1121685" y="1184471"/>
                  </a:lnTo>
                  <a:lnTo>
                    <a:pt x="916279" y="415298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907217" y="2673669"/>
              <a:ext cx="616970" cy="632836"/>
            </a:xfrm>
            <a:custGeom>
              <a:avLst/>
              <a:gdLst/>
              <a:ahLst/>
              <a:cxnLst/>
              <a:rect l="0" t="0" r="0" b="0"/>
              <a:pathLst>
                <a:path w="616970" h="632836">
                  <a:moveTo>
                    <a:pt x="616970" y="316418"/>
                  </a:moveTo>
                  <a:lnTo>
                    <a:pt x="494771" y="62670"/>
                  </a:lnTo>
                  <a:lnTo>
                    <a:pt x="220194" y="0"/>
                  </a:lnTo>
                  <a:lnTo>
                    <a:pt x="0" y="175598"/>
                  </a:lnTo>
                  <a:lnTo>
                    <a:pt x="0" y="457237"/>
                  </a:lnTo>
                  <a:lnTo>
                    <a:pt x="220194" y="632836"/>
                  </a:lnTo>
                  <a:lnTo>
                    <a:pt x="494771" y="570166"/>
                  </a:lnTo>
                  <a:lnTo>
                    <a:pt x="616970" y="316418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6199632" y="1975096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1014991"/>
                  </a:moveTo>
                  <a:lnTo>
                    <a:pt x="80942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910750" y="1724414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126567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5029974" y="2426810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563277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029974" y="2990088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0"/>
                  </a:moveTo>
                  <a:lnTo>
                    <a:pt x="0" y="563277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910750" y="2990088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0"/>
                  </a:moveTo>
                  <a:lnTo>
                    <a:pt x="0" y="12656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6199632" y="2990088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0"/>
                  </a:moveTo>
                  <a:lnTo>
                    <a:pt x="809428" y="1014991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tx18"/>
            <p:cNvSpPr/>
            <p:nvPr/>
          </p:nvSpPr>
          <p:spPr>
            <a:xfrm>
              <a:off x="7757498" y="2944248"/>
              <a:ext cx="42418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NFL fan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7086345" y="1726259"/>
              <a:ext cx="44939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MLB fan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5581613" y="1425441"/>
              <a:ext cx="44393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NHL fan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4367607" y="2268315"/>
              <a:ext cx="45075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NBA fan</a:t>
              </a:r>
            </a:p>
          </p:txBody>
        </p:sp>
        <p:sp>
          <p:nvSpPr>
            <p:cNvPr id="47" name="tx22"/>
            <p:cNvSpPr/>
            <p:nvPr/>
          </p:nvSpPr>
          <p:spPr>
            <a:xfrm>
              <a:off x="3859478" y="3620181"/>
              <a:ext cx="98535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NCAA football fan</a:t>
              </a:r>
            </a:p>
          </p:txBody>
        </p:sp>
        <p:sp>
          <p:nvSpPr>
            <p:cNvPr id="48" name="tx23"/>
            <p:cNvSpPr/>
            <p:nvPr/>
          </p:nvSpPr>
          <p:spPr>
            <a:xfrm>
              <a:off x="5155933" y="4463056"/>
              <a:ext cx="114033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NCAA basketball fan</a:t>
              </a:r>
            </a:p>
          </p:txBody>
        </p:sp>
        <p:sp>
          <p:nvSpPr>
            <p:cNvPr id="49" name="tx24"/>
            <p:cNvSpPr/>
            <p:nvPr/>
          </p:nvSpPr>
          <p:spPr>
            <a:xfrm>
              <a:off x="6984400" y="4071964"/>
              <a:ext cx="99091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attends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7006808" y="4206076"/>
              <a:ext cx="87188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sporting events</a:t>
              </a:r>
            </a:p>
          </p:txBody>
        </p:sp>
        <p:sp>
          <p:nvSpPr>
            <p:cNvPr id="26" name="rc26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0" name="rc27"/>
            <p:cNvSpPr/>
            <p:nvPr/>
          </p:nvSpPr>
          <p:spPr>
            <a:xfrm>
              <a:off x="6404197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rc28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rc29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tx31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6424195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140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35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Sports Fan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NFL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MLB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NHL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NBA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NCAA football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NCAA basketball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attends sporting events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36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Environmental Consciousness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Environmental Consciousness index aims to identify the extent to which segments alter their lifestyle for the environment, and measures overall concern about environmental issues.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0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5"/>
            <p:cNvSpPr/>
            <p:nvPr/>
          </p:nvSpPr>
          <p:spPr>
            <a:xfrm>
              <a:off x="1599906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3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4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45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46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47" name="tx7"/>
            <p:cNvSpPr/>
            <p:nvPr/>
          </p:nvSpPr>
          <p:spPr>
            <a:xfrm>
              <a:off x="2924131" y="3842099"/>
              <a:ext cx="177762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93</a:t>
              </a:r>
            </a:p>
          </p:txBody>
        </p:sp>
        <p:sp>
          <p:nvSpPr>
            <p:cNvPr id="48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49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164858" y="2261351"/>
              <a:ext cx="1862776" cy="1345947"/>
            </a:xfrm>
            <a:custGeom>
              <a:avLst/>
              <a:gdLst/>
              <a:ahLst/>
              <a:cxnLst/>
              <a:rect l="0" t="0" r="0" b="0"/>
              <a:pathLst>
                <a:path w="1862776" h="1345947">
                  <a:moveTo>
                    <a:pt x="1862776" y="728736"/>
                  </a:moveTo>
                  <a:lnTo>
                    <a:pt x="1319589" y="371587"/>
                  </a:lnTo>
                  <a:lnTo>
                    <a:pt x="868443" y="0"/>
                  </a:lnTo>
                  <a:lnTo>
                    <a:pt x="0" y="230415"/>
                  </a:lnTo>
                  <a:lnTo>
                    <a:pt x="275248" y="1094503"/>
                  </a:lnTo>
                  <a:lnTo>
                    <a:pt x="893898" y="1345947"/>
                  </a:lnTo>
                  <a:lnTo>
                    <a:pt x="1406187" y="1194475"/>
                  </a:lnTo>
                  <a:lnTo>
                    <a:pt x="1862776" y="728736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322388" y="2040833"/>
              <a:ext cx="1850910" cy="1898509"/>
            </a:xfrm>
            <a:custGeom>
              <a:avLst/>
              <a:gdLst/>
              <a:ahLst/>
              <a:cxnLst/>
              <a:rect l="0" t="0" r="0" b="0"/>
              <a:pathLst>
                <a:path w="1850910" h="1898509">
                  <a:moveTo>
                    <a:pt x="1850910" y="949254"/>
                  </a:moveTo>
                  <a:lnTo>
                    <a:pt x="1484314" y="188011"/>
                  </a:lnTo>
                  <a:lnTo>
                    <a:pt x="660582" y="0"/>
                  </a:lnTo>
                  <a:lnTo>
                    <a:pt x="0" y="526796"/>
                  </a:lnTo>
                  <a:lnTo>
                    <a:pt x="0" y="1371712"/>
                  </a:lnTo>
                  <a:lnTo>
                    <a:pt x="660582" y="1898509"/>
                  </a:lnTo>
                  <a:lnTo>
                    <a:pt x="1484314" y="1710498"/>
                  </a:lnTo>
                  <a:lnTo>
                    <a:pt x="1850910" y="949254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6199632" y="1975096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1014991"/>
                  </a:moveTo>
                  <a:lnTo>
                    <a:pt x="80942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910750" y="1724414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126567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5029974" y="2426810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563277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029974" y="2990088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0"/>
                  </a:moveTo>
                  <a:lnTo>
                    <a:pt x="0" y="563277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910750" y="2990088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0"/>
                  </a:moveTo>
                  <a:lnTo>
                    <a:pt x="0" y="12656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6199632" y="2990088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0"/>
                  </a:moveTo>
                  <a:lnTo>
                    <a:pt x="809428" y="1014991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tx18"/>
            <p:cNvSpPr/>
            <p:nvPr/>
          </p:nvSpPr>
          <p:spPr>
            <a:xfrm>
              <a:off x="7757498" y="2910911"/>
              <a:ext cx="493304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Recycles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7005309" y="1635986"/>
              <a:ext cx="87985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Very concerned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6941679" y="1770098"/>
              <a:ext cx="121785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about climate change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5222989" y="1335168"/>
              <a:ext cx="103063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Adjusts lifestyle to</a:t>
              </a:r>
            </a:p>
          </p:txBody>
        </p:sp>
        <p:sp>
          <p:nvSpPr>
            <p:cNvPr id="51" name="tx22"/>
            <p:cNvSpPr/>
            <p:nvPr/>
          </p:nvSpPr>
          <p:spPr>
            <a:xfrm>
              <a:off x="5247231" y="1469280"/>
              <a:ext cx="99097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help environment</a:t>
              </a:r>
            </a:p>
          </p:txBody>
        </p:sp>
        <p:sp>
          <p:nvSpPr>
            <p:cNvPr id="52" name="tx23"/>
            <p:cNvSpPr/>
            <p:nvPr/>
          </p:nvSpPr>
          <p:spPr>
            <a:xfrm>
              <a:off x="3839205" y="2234978"/>
              <a:ext cx="100668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Buys organic food</a:t>
              </a:r>
            </a:p>
          </p:txBody>
        </p:sp>
        <p:sp>
          <p:nvSpPr>
            <p:cNvPr id="53" name="tx24"/>
            <p:cNvSpPr/>
            <p:nvPr/>
          </p:nvSpPr>
          <p:spPr>
            <a:xfrm>
              <a:off x="4164200" y="3529908"/>
              <a:ext cx="6647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Buys locally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197384" y="3664020"/>
              <a:ext cx="62984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grown food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5372974" y="4395008"/>
              <a:ext cx="78526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reusable</a:t>
              </a:r>
            </a:p>
          </p:txBody>
        </p:sp>
        <p:sp>
          <p:nvSpPr>
            <p:cNvPr id="54" name="tx27"/>
            <p:cNvSpPr/>
            <p:nvPr/>
          </p:nvSpPr>
          <p:spPr>
            <a:xfrm>
              <a:off x="5354201" y="4506895"/>
              <a:ext cx="81597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shopping bags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6941669" y="4071964"/>
              <a:ext cx="121790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Buys environmentally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6992143" y="4206076"/>
              <a:ext cx="94978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friendly products</a:t>
              </a:r>
            </a:p>
          </p:txBody>
        </p:sp>
        <p:sp>
          <p:nvSpPr>
            <p:cNvPr id="30" name="rc30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6444194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6768749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tx35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70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457526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782082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37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Environmental Consciousness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Recycles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Very concerned about climate change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Adjusts lifestyle to help environment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Buys organic food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Buys locally grown food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Uses reusable shopping bags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Buys environmentally friendly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38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Charitable Giving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Charitable Giving index aims to identify how generous segments are with their time and money.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38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9" name="rc5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rc6"/>
            <p:cNvSpPr/>
            <p:nvPr/>
          </p:nvSpPr>
          <p:spPr>
            <a:xfrm>
              <a:off x="1940940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1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2" name="tx4"/>
            <p:cNvSpPr/>
            <p:nvPr/>
          </p:nvSpPr>
          <p:spPr>
            <a:xfrm>
              <a:off x="843024" y="3727719"/>
              <a:ext cx="1715963" cy="1363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Parents of school-age</a:t>
              </a:r>
            </a:p>
          </p:txBody>
        </p:sp>
        <p:sp>
          <p:nvSpPr>
            <p:cNvPr id="43" name="tx5"/>
            <p:cNvSpPr/>
            <p:nvPr/>
          </p:nvSpPr>
          <p:spPr>
            <a:xfrm>
              <a:off x="1917855" y="3923538"/>
              <a:ext cx="64113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44" name="tx6"/>
            <p:cNvSpPr/>
            <p:nvPr/>
          </p:nvSpPr>
          <p:spPr>
            <a:xfrm>
              <a:off x="685520" y="4100147"/>
              <a:ext cx="1873467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General Population 18+</a:t>
              </a:r>
            </a:p>
          </p:txBody>
        </p:sp>
        <p:sp>
          <p:nvSpPr>
            <p:cNvPr id="45" name="tx7"/>
            <p:cNvSpPr/>
            <p:nvPr/>
          </p:nvSpPr>
          <p:spPr>
            <a:xfrm>
              <a:off x="2835250" y="3842099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102</a:t>
              </a:r>
            </a:p>
          </p:txBody>
        </p:sp>
        <p:sp>
          <p:nvSpPr>
            <p:cNvPr id="46" name="tx8"/>
            <p:cNvSpPr/>
            <p:nvPr/>
          </p:nvSpPr>
          <p:spPr>
            <a:xfrm>
              <a:off x="2835250" y="4129516"/>
              <a:ext cx="26664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47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802731" y="2427941"/>
              <a:ext cx="1196675" cy="1496302"/>
            </a:xfrm>
            <a:custGeom>
              <a:avLst/>
              <a:gdLst/>
              <a:ahLst/>
              <a:cxnLst/>
              <a:rect l="0" t="0" r="0" b="0"/>
              <a:pathLst>
                <a:path w="1196675" h="1496302">
                  <a:moveTo>
                    <a:pt x="1196675" y="562146"/>
                  </a:moveTo>
                  <a:lnTo>
                    <a:pt x="706485" y="25929"/>
                  </a:lnTo>
                  <a:lnTo>
                    <a:pt x="72344" y="0"/>
                  </a:lnTo>
                  <a:lnTo>
                    <a:pt x="0" y="562146"/>
                  </a:lnTo>
                  <a:lnTo>
                    <a:pt x="151" y="1249335"/>
                  </a:lnTo>
                  <a:lnTo>
                    <a:pt x="936235" y="1496302"/>
                  </a:lnTo>
                  <a:lnTo>
                    <a:pt x="1196675" y="562146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550520" y="2427941"/>
              <a:ext cx="1298222" cy="1124293"/>
            </a:xfrm>
            <a:custGeom>
              <a:avLst/>
              <a:gdLst/>
              <a:ahLst/>
              <a:cxnLst/>
              <a:rect l="0" t="0" r="0" b="0"/>
              <a:pathLst>
                <a:path w="1298222" h="1124293">
                  <a:moveTo>
                    <a:pt x="1298222" y="562146"/>
                  </a:moveTo>
                  <a:lnTo>
                    <a:pt x="973666" y="0"/>
                  </a:lnTo>
                  <a:lnTo>
                    <a:pt x="324555" y="0"/>
                  </a:lnTo>
                  <a:lnTo>
                    <a:pt x="0" y="562146"/>
                  </a:lnTo>
                  <a:lnTo>
                    <a:pt x="324555" y="1124293"/>
                  </a:lnTo>
                  <a:lnTo>
                    <a:pt x="973666" y="1124293"/>
                  </a:lnTo>
                  <a:lnTo>
                    <a:pt x="1298222" y="562146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tx17"/>
            <p:cNvSpPr/>
            <p:nvPr/>
          </p:nvSpPr>
          <p:spPr>
            <a:xfrm>
              <a:off x="7757498" y="2853975"/>
              <a:ext cx="50776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Religious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7757498" y="2988087"/>
              <a:ext cx="74745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charity donor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814926" y="1518118"/>
              <a:ext cx="654557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Arts/culture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6791700" y="1638935"/>
              <a:ext cx="74745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charity donor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5145557" y="1527048"/>
              <a:ext cx="36685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Health</a:t>
              </a:r>
            </a:p>
          </p:txBody>
        </p:sp>
        <p:sp>
          <p:nvSpPr>
            <p:cNvPr id="49" name="tx22"/>
            <p:cNvSpPr/>
            <p:nvPr/>
          </p:nvSpPr>
          <p:spPr>
            <a:xfrm>
              <a:off x="4860105" y="1638935"/>
              <a:ext cx="74745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charity donor</a:t>
              </a:r>
            </a:p>
          </p:txBody>
        </p:sp>
        <p:sp>
          <p:nvSpPr>
            <p:cNvPr id="50" name="tx23"/>
            <p:cNvSpPr/>
            <p:nvPr/>
          </p:nvSpPr>
          <p:spPr>
            <a:xfrm>
              <a:off x="3826446" y="2876200"/>
              <a:ext cx="81531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Environmental</a:t>
              </a:r>
            </a:p>
          </p:txBody>
        </p:sp>
        <p:sp>
          <p:nvSpPr>
            <p:cNvPr id="51" name="tx24"/>
            <p:cNvSpPr/>
            <p:nvPr/>
          </p:nvSpPr>
          <p:spPr>
            <a:xfrm>
              <a:off x="3894307" y="2988087"/>
              <a:ext cx="74745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charity donor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928921" y="4225352"/>
              <a:ext cx="65570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Educational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860105" y="4337239"/>
              <a:ext cx="74745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charity donor</a:t>
              </a:r>
            </a:p>
          </p:txBody>
        </p:sp>
        <p:sp>
          <p:nvSpPr>
            <p:cNvPr id="52" name="tx27"/>
            <p:cNvSpPr/>
            <p:nvPr/>
          </p:nvSpPr>
          <p:spPr>
            <a:xfrm>
              <a:off x="6689308" y="4293401"/>
              <a:ext cx="1157026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Does volunteer work</a:t>
              </a:r>
            </a:p>
          </p:txBody>
        </p:sp>
        <p:sp>
          <p:nvSpPr>
            <p:cNvPr id="28" name="rc28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rc29"/>
            <p:cNvSpPr/>
            <p:nvPr/>
          </p:nvSpPr>
          <p:spPr>
            <a:xfrm>
              <a:off x="6444194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tx33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457526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Age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3" name="rc5"/>
            <p:cNvSpPr/>
            <p:nvPr/>
          </p:nvSpPr>
          <p:spPr>
            <a:xfrm>
              <a:off x="1387349" y="3388118"/>
              <a:ext cx="334926" cy="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1770123" y="3388118"/>
              <a:ext cx="334926" cy="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2344283" y="3110272"/>
              <a:ext cx="334926" cy="277845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2727056" y="2750102"/>
              <a:ext cx="334926" cy="638015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3301216" y="2168685"/>
              <a:ext cx="334926" cy="1219432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3683989" y="2472257"/>
              <a:ext cx="334926" cy="91586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" name="rc11"/>
            <p:cNvSpPr/>
            <p:nvPr/>
          </p:nvSpPr>
          <p:spPr>
            <a:xfrm>
              <a:off x="4258150" y="1355730"/>
              <a:ext cx="334926" cy="2032387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2"/>
            <p:cNvSpPr/>
            <p:nvPr/>
          </p:nvSpPr>
          <p:spPr>
            <a:xfrm>
              <a:off x="4640923" y="2544291"/>
              <a:ext cx="334926" cy="843826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rc13"/>
            <p:cNvSpPr/>
            <p:nvPr/>
          </p:nvSpPr>
          <p:spPr>
            <a:xfrm>
              <a:off x="5215083" y="2148104"/>
              <a:ext cx="334926" cy="1240013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" name="rc14"/>
            <p:cNvSpPr/>
            <p:nvPr/>
          </p:nvSpPr>
          <p:spPr>
            <a:xfrm>
              <a:off x="5597856" y="2508274"/>
              <a:ext cx="334926" cy="879843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5"/>
            <p:cNvSpPr/>
            <p:nvPr/>
          </p:nvSpPr>
          <p:spPr>
            <a:xfrm>
              <a:off x="6172016" y="3115417"/>
              <a:ext cx="334926" cy="27270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6"/>
            <p:cNvSpPr/>
            <p:nvPr/>
          </p:nvSpPr>
          <p:spPr>
            <a:xfrm>
              <a:off x="6554790" y="2534000"/>
              <a:ext cx="334926" cy="854117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7"/>
            <p:cNvSpPr/>
            <p:nvPr/>
          </p:nvSpPr>
          <p:spPr>
            <a:xfrm>
              <a:off x="7128950" y="3285212"/>
              <a:ext cx="334926" cy="102905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rc18"/>
            <p:cNvSpPr/>
            <p:nvPr/>
          </p:nvSpPr>
          <p:spPr>
            <a:xfrm>
              <a:off x="7511723" y="2374496"/>
              <a:ext cx="334926" cy="1013621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tx19"/>
            <p:cNvSpPr/>
            <p:nvPr/>
          </p:nvSpPr>
          <p:spPr>
            <a:xfrm>
              <a:off x="1483352" y="3250386"/>
              <a:ext cx="142922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0%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1866125" y="3250386"/>
              <a:ext cx="142922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0%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2440285" y="2964205"/>
              <a:ext cx="142922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5%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2794399" y="2593230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12%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3368559" y="1994371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24%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3751333" y="2307050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18%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325493" y="1157027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40%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708266" y="2381245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5282426" y="1973172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24%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5665199" y="2344147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17%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6268018" y="2969505"/>
              <a:ext cx="142922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5%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6622133" y="2370645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17%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7224952" y="3144393"/>
              <a:ext cx="142922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2%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7579066" y="2206356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20%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1423689" y="3581581"/>
              <a:ext cx="645021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Under 18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2500165" y="3583962"/>
              <a:ext cx="40593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18-24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3457099" y="3583962"/>
              <a:ext cx="40593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25-34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4414032" y="3583962"/>
              <a:ext cx="40593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35-44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5370965" y="3585946"/>
              <a:ext cx="405934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45-54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6327899" y="3583962"/>
              <a:ext cx="40593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55-64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7104886" y="3581581"/>
              <a:ext cx="765826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65 or older</a:t>
              </a:r>
            </a:p>
          </p:txBody>
        </p:sp>
        <p:sp>
          <p:nvSpPr>
            <p:cNvPr id="40" name="rc40"/>
            <p:cNvSpPr/>
            <p:nvPr/>
          </p:nvSpPr>
          <p:spPr>
            <a:xfrm>
              <a:off x="3141146" y="3893369"/>
              <a:ext cx="2951707" cy="47499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41" name="rc41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rc42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pl43"/>
            <p:cNvSpPr/>
            <p:nvPr/>
          </p:nvSpPr>
          <p:spPr>
            <a:xfrm>
              <a:off x="3245438" y="3947369"/>
              <a:ext cx="201167" cy="366990"/>
            </a:xfrm>
            <a:custGeom>
              <a:avLst/>
              <a:gdLst/>
              <a:ahLst/>
              <a:cxnLst/>
              <a:rect l="0" t="0" r="0" b="0"/>
              <a:pathLst>
                <a:path w="201167" h="366990">
                  <a:moveTo>
                    <a:pt x="0" y="366990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44" name="rc44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rc45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pl46"/>
            <p:cNvSpPr/>
            <p:nvPr/>
          </p:nvSpPr>
          <p:spPr>
            <a:xfrm>
              <a:off x="4509425" y="3947369"/>
              <a:ext cx="201168" cy="366990"/>
            </a:xfrm>
            <a:custGeom>
              <a:avLst/>
              <a:gdLst/>
              <a:ahLst/>
              <a:cxnLst/>
              <a:rect l="0" t="0" r="0" b="0"/>
              <a:pathLst>
                <a:path w="201168" h="366990">
                  <a:moveTo>
                    <a:pt x="0" y="366990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47" name="tx47"/>
            <p:cNvSpPr/>
            <p:nvPr/>
          </p:nvSpPr>
          <p:spPr>
            <a:xfrm>
              <a:off x="3471752" y="3941813"/>
              <a:ext cx="966948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Parents of      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3471752" y="4054367"/>
              <a:ext cx="1012527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school-age      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3471752" y="4216133"/>
              <a:ext cx="835297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children      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4735739" y="4010393"/>
              <a:ext cx="823453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General      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4735739" y="4122947"/>
              <a:ext cx="1303114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Population 18+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4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Charitable Giving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Religious charity donor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Arts/culture charity donor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Health charity donor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Environmental charity donor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Educational charity donor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Does volunteer work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3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40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DeepProfile Indices Summary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914400"/>
          <a:ext cx="7315200" cy="36576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Index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Parents of school-age children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 Population 18+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Market Maven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107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Platforms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 Sensitivity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109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Informed Consumer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105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Tech Savvy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124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Entertainment Technology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116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TV Viewing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88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Health &amp; Wellness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98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Food &amp; Cooking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108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Dining Out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116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Money Manager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97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Sports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111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Environmental Consciousness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93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Charitable Giving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102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6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41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Questions?</a:t>
            </a:r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5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2318581" y="2448606"/>
            <a:ext cx="4506838" cy="830997"/>
          </a:xfrm>
        </p:spPr>
        <p:txBody>
          <a:bodyPr/>
          <a:lstStyle>
            <a:lvl1pPr algn="l">
              <a:defRPr sz="1600" b="0" baseline="0">
                <a:solidFill>
                  <a:schemeClr val="tx1"/>
                </a:solidFill>
              </a:defRPr>
            </a:lvl1pPr>
          </a:lstStyle>
          <a:p>
            <a:r>
              <a:t>Do you have questions about this report? Need training on the system or want to dig deeper into some of this data?</a:t>
            </a:r>
          </a:p>
        </p:txBody>
      </p:sp>
      <p:sp>
        <p:nvSpPr>
          <p:cNvPr id="6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2318581" y="3576014"/>
            <a:ext cx="4506838" cy="338554"/>
          </a:xfrm>
        </p:spPr>
        <p:txBody>
          <a:bodyPr/>
          <a:lstStyle>
            <a:lvl1pPr algn="ctr">
              <a:defRPr sz="1600" b="0" baseline="0">
                <a:solidFill>
                  <a:schemeClr val="tx1"/>
                </a:solidFill>
              </a:defRPr>
            </a:lvl1pPr>
          </a:lstStyle>
          <a:p>
            <a:r>
              <a:t>support@civicscience.com
(412) 281-1954</a:t>
            </a:r>
          </a:p>
        </p:txBody>
      </p:sp>
      <p:sp>
        <p:nvSpPr>
          <p:cNvPr id="3" name="Slide Number 5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42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Income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48" name="rc5"/>
            <p:cNvSpPr/>
            <p:nvPr/>
          </p:nvSpPr>
          <p:spPr>
            <a:xfrm>
              <a:off x="1422077" y="2628058"/>
              <a:ext cx="388947" cy="777675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1866588" y="2346044"/>
              <a:ext cx="388947" cy="1059689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2533354" y="1876020"/>
              <a:ext cx="388947" cy="1529712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2977865" y="1542731"/>
              <a:ext cx="388947" cy="1863002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3644632" y="2055484"/>
              <a:ext cx="388947" cy="1350249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4089143" y="1901658"/>
              <a:ext cx="388947" cy="1504075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" name="rc11"/>
            <p:cNvSpPr/>
            <p:nvPr/>
          </p:nvSpPr>
          <p:spPr>
            <a:xfrm>
              <a:off x="4755909" y="1995663"/>
              <a:ext cx="388947" cy="141007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2"/>
            <p:cNvSpPr/>
            <p:nvPr/>
          </p:nvSpPr>
          <p:spPr>
            <a:xfrm>
              <a:off x="5200420" y="2064030"/>
              <a:ext cx="388947" cy="1341703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rc13"/>
            <p:cNvSpPr/>
            <p:nvPr/>
          </p:nvSpPr>
          <p:spPr>
            <a:xfrm>
              <a:off x="5867187" y="1423089"/>
              <a:ext cx="388947" cy="1982644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" name="rc14"/>
            <p:cNvSpPr/>
            <p:nvPr/>
          </p:nvSpPr>
          <p:spPr>
            <a:xfrm>
              <a:off x="6311698" y="1799107"/>
              <a:ext cx="388947" cy="1606625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5"/>
            <p:cNvSpPr/>
            <p:nvPr/>
          </p:nvSpPr>
          <p:spPr>
            <a:xfrm>
              <a:off x="6978464" y="1910204"/>
              <a:ext cx="388947" cy="1495529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6"/>
            <p:cNvSpPr/>
            <p:nvPr/>
          </p:nvSpPr>
          <p:spPr>
            <a:xfrm>
              <a:off x="7422975" y="2252039"/>
              <a:ext cx="388947" cy="1153694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tx17"/>
            <p:cNvSpPr/>
            <p:nvPr/>
          </p:nvSpPr>
          <p:spPr>
            <a:xfrm>
              <a:off x="1530923" y="2388963"/>
              <a:ext cx="171254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9%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1941094" y="2098489"/>
              <a:ext cx="23993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12%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2607860" y="1614364"/>
              <a:ext cx="23993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18%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3052371" y="1271076"/>
              <a:ext cx="23993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22%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3719137" y="1799212"/>
              <a:ext cx="23993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4163648" y="1640771"/>
              <a:ext cx="23993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18%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4830415" y="1737596"/>
              <a:ext cx="23993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5274926" y="1808014"/>
              <a:ext cx="23993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5941692" y="1147845"/>
              <a:ext cx="23993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23%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6386203" y="1535144"/>
              <a:ext cx="23993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19%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7052970" y="1649573"/>
              <a:ext cx="23993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18%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7497481" y="2001664"/>
              <a:ext cx="23993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5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14%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1648743" y="3585946"/>
              <a:ext cx="380125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&lt;$25k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2678202" y="3585946"/>
              <a:ext cx="543762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$25-$50k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3789480" y="3585946"/>
              <a:ext cx="543762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$50-$75k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4864397" y="3585946"/>
              <a:ext cx="616483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$75-$100k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5939313" y="3585946"/>
              <a:ext cx="689204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$100-$150k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7168770" y="3585946"/>
              <a:ext cx="452846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&gt;$150k</a:t>
              </a:r>
            </a:p>
          </p:txBody>
        </p:sp>
        <p:sp>
          <p:nvSpPr>
            <p:cNvPr id="35" name="rc35"/>
            <p:cNvSpPr/>
            <p:nvPr/>
          </p:nvSpPr>
          <p:spPr>
            <a:xfrm>
              <a:off x="3141146" y="3893369"/>
              <a:ext cx="2951707" cy="47499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36" name="rc36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rc37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pl38"/>
            <p:cNvSpPr/>
            <p:nvPr/>
          </p:nvSpPr>
          <p:spPr>
            <a:xfrm>
              <a:off x="3245438" y="3947369"/>
              <a:ext cx="201167" cy="366990"/>
            </a:xfrm>
            <a:custGeom>
              <a:avLst/>
              <a:gdLst/>
              <a:ahLst/>
              <a:cxnLst/>
              <a:rect l="0" t="0" r="0" b="0"/>
              <a:pathLst>
                <a:path w="201167" h="366990">
                  <a:moveTo>
                    <a:pt x="0" y="366990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39" name="rc39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rc40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pl41"/>
            <p:cNvSpPr/>
            <p:nvPr/>
          </p:nvSpPr>
          <p:spPr>
            <a:xfrm>
              <a:off x="4509425" y="3947369"/>
              <a:ext cx="201168" cy="366990"/>
            </a:xfrm>
            <a:custGeom>
              <a:avLst/>
              <a:gdLst/>
              <a:ahLst/>
              <a:cxnLst/>
              <a:rect l="0" t="0" r="0" b="0"/>
              <a:pathLst>
                <a:path w="201168" h="366990">
                  <a:moveTo>
                    <a:pt x="0" y="366990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42" name="tx42"/>
            <p:cNvSpPr/>
            <p:nvPr/>
          </p:nvSpPr>
          <p:spPr>
            <a:xfrm>
              <a:off x="3471752" y="3941813"/>
              <a:ext cx="966948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Parents of      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3471752" y="4054367"/>
              <a:ext cx="1012527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school-age      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3471752" y="4216133"/>
              <a:ext cx="835297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children      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4735739" y="4010393"/>
              <a:ext cx="823453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General      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4735739" y="4122947"/>
              <a:ext cx="1303114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Population 18+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Education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38" name="rc5"/>
            <p:cNvSpPr/>
            <p:nvPr/>
          </p:nvSpPr>
          <p:spPr>
            <a:xfrm>
              <a:off x="1541142" y="2552409"/>
              <a:ext cx="574160" cy="853324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2197325" y="2573349"/>
              <a:ext cx="574160" cy="832383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3181600" y="2102189"/>
              <a:ext cx="574160" cy="1303544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3837782" y="2007957"/>
              <a:ext cx="574159" cy="1397776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4822057" y="1358802"/>
              <a:ext cx="574159" cy="2046931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5478240" y="1390213"/>
              <a:ext cx="574159" cy="201552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" name="rc11"/>
            <p:cNvSpPr/>
            <p:nvPr/>
          </p:nvSpPr>
          <p:spPr>
            <a:xfrm>
              <a:off x="6462514" y="2374415"/>
              <a:ext cx="574160" cy="103131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2"/>
            <p:cNvSpPr/>
            <p:nvPr/>
          </p:nvSpPr>
          <p:spPr>
            <a:xfrm>
              <a:off x="7118697" y="2416296"/>
              <a:ext cx="574160" cy="989437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tx13"/>
            <p:cNvSpPr/>
            <p:nvPr/>
          </p:nvSpPr>
          <p:spPr>
            <a:xfrm>
              <a:off x="1688186" y="2372398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14" name="tx14"/>
            <p:cNvSpPr/>
            <p:nvPr/>
          </p:nvSpPr>
          <p:spPr>
            <a:xfrm>
              <a:off x="2344369" y="2393967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3328643" y="1908671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25%</a:t>
              </a:r>
            </a:p>
          </p:txBody>
        </p:sp>
        <p:sp>
          <p:nvSpPr>
            <p:cNvPr id="16" name="tx16"/>
            <p:cNvSpPr/>
            <p:nvPr/>
          </p:nvSpPr>
          <p:spPr>
            <a:xfrm>
              <a:off x="3984826" y="1811612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27%</a:t>
              </a:r>
            </a:p>
          </p:txBody>
        </p:sp>
        <p:sp>
          <p:nvSpPr>
            <p:cNvPr id="17" name="tx17"/>
            <p:cNvSpPr/>
            <p:nvPr/>
          </p:nvSpPr>
          <p:spPr>
            <a:xfrm>
              <a:off x="4969101" y="1142983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39%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5625283" y="1175336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38%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609558" y="2189064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20%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7265741" y="2232202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19%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1712062" y="3594281"/>
              <a:ext cx="888503" cy="954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HS/GED or Less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3084573" y="3579001"/>
              <a:ext cx="142439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Some college, no degree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4920674" y="3579001"/>
              <a:ext cx="103310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Bachelor's degree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6590096" y="3579001"/>
              <a:ext cx="97517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Graduate degree</a:t>
              </a:r>
            </a:p>
          </p:txBody>
        </p:sp>
        <p:sp>
          <p:nvSpPr>
            <p:cNvPr id="25" name="rc25"/>
            <p:cNvSpPr/>
            <p:nvPr/>
          </p:nvSpPr>
          <p:spPr>
            <a:xfrm>
              <a:off x="3141146" y="3893369"/>
              <a:ext cx="2951707" cy="47499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26" name="rc26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7" name="rc27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pl28"/>
            <p:cNvSpPr/>
            <p:nvPr/>
          </p:nvSpPr>
          <p:spPr>
            <a:xfrm>
              <a:off x="3245438" y="3947369"/>
              <a:ext cx="201167" cy="366990"/>
            </a:xfrm>
            <a:custGeom>
              <a:avLst/>
              <a:gdLst/>
              <a:ahLst/>
              <a:cxnLst/>
              <a:rect l="0" t="0" r="0" b="0"/>
              <a:pathLst>
                <a:path w="201167" h="366990">
                  <a:moveTo>
                    <a:pt x="0" y="366990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29" name="rc29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pl31"/>
            <p:cNvSpPr/>
            <p:nvPr/>
          </p:nvSpPr>
          <p:spPr>
            <a:xfrm>
              <a:off x="4509425" y="3947369"/>
              <a:ext cx="201168" cy="366990"/>
            </a:xfrm>
            <a:custGeom>
              <a:avLst/>
              <a:gdLst/>
              <a:ahLst/>
              <a:cxnLst/>
              <a:rect l="0" t="0" r="0" b="0"/>
              <a:pathLst>
                <a:path w="201168" h="366990">
                  <a:moveTo>
                    <a:pt x="0" y="366990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32" name="tx32"/>
            <p:cNvSpPr/>
            <p:nvPr/>
          </p:nvSpPr>
          <p:spPr>
            <a:xfrm>
              <a:off x="3471752" y="3941813"/>
              <a:ext cx="966948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Parents of      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3471752" y="4054367"/>
              <a:ext cx="1012527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school-age      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3471752" y="4216133"/>
              <a:ext cx="835297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children      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4735739" y="4010393"/>
              <a:ext cx="823453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General      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4735739" y="4122947"/>
              <a:ext cx="1303114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Population 18+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Parental Status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33" name="rc5"/>
            <p:cNvSpPr/>
            <p:nvPr/>
          </p:nvSpPr>
          <p:spPr>
            <a:xfrm>
              <a:off x="1656487" y="1345081"/>
              <a:ext cx="753585" cy="2043036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2517727" y="2433774"/>
              <a:ext cx="753585" cy="954343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3809587" y="3212074"/>
              <a:ext cx="753585" cy="176044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4670827" y="2822924"/>
              <a:ext cx="753584" cy="565193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5962687" y="3290830"/>
              <a:ext cx="753584" cy="97287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6823927" y="2591287"/>
              <a:ext cx="753585" cy="79683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" name="tx11"/>
            <p:cNvSpPr/>
            <p:nvPr/>
          </p:nvSpPr>
          <p:spPr>
            <a:xfrm>
              <a:off x="1873175" y="1182594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88%</a:t>
              </a:r>
            </a:p>
          </p:txBody>
        </p:sp>
        <p:sp>
          <p:nvSpPr>
            <p:cNvPr id="12" name="tx12"/>
            <p:cNvSpPr/>
            <p:nvPr/>
          </p:nvSpPr>
          <p:spPr>
            <a:xfrm>
              <a:off x="2734415" y="2303948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41%</a:t>
              </a:r>
            </a:p>
          </p:txBody>
        </p:sp>
        <p:sp>
          <p:nvSpPr>
            <p:cNvPr id="13" name="tx13"/>
            <p:cNvSpPr/>
            <p:nvPr/>
          </p:nvSpPr>
          <p:spPr>
            <a:xfrm>
              <a:off x="4072105" y="3105597"/>
              <a:ext cx="228549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8%</a:t>
              </a:r>
            </a:p>
          </p:txBody>
        </p:sp>
        <p:sp>
          <p:nvSpPr>
            <p:cNvPr id="14" name="tx14"/>
            <p:cNvSpPr/>
            <p:nvPr/>
          </p:nvSpPr>
          <p:spPr>
            <a:xfrm>
              <a:off x="4887515" y="2704772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24%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6225205" y="3186716"/>
              <a:ext cx="228549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4%</a:t>
              </a:r>
            </a:p>
          </p:txBody>
        </p:sp>
        <p:sp>
          <p:nvSpPr>
            <p:cNvPr id="16" name="tx16"/>
            <p:cNvSpPr/>
            <p:nvPr/>
          </p:nvSpPr>
          <p:spPr>
            <a:xfrm>
              <a:off x="7040615" y="2466186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34%</a:t>
              </a:r>
            </a:p>
          </p:txBody>
        </p:sp>
        <p:sp>
          <p:nvSpPr>
            <p:cNvPr id="17" name="tx17"/>
            <p:cNvSpPr/>
            <p:nvPr/>
          </p:nvSpPr>
          <p:spPr>
            <a:xfrm>
              <a:off x="2235625" y="3585946"/>
              <a:ext cx="456548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Parent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4172251" y="3554593"/>
              <a:ext cx="889496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Grandparent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512118" y="3581581"/>
              <a:ext cx="51596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Neither</a:t>
              </a:r>
            </a:p>
          </p:txBody>
        </p:sp>
        <p:sp>
          <p:nvSpPr>
            <p:cNvPr id="20" name="rc20"/>
            <p:cNvSpPr/>
            <p:nvPr/>
          </p:nvSpPr>
          <p:spPr>
            <a:xfrm>
              <a:off x="3141146" y="3893369"/>
              <a:ext cx="2951707" cy="47499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21" name="rc21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2" name="rc22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3" name="pl23"/>
            <p:cNvSpPr/>
            <p:nvPr/>
          </p:nvSpPr>
          <p:spPr>
            <a:xfrm>
              <a:off x="3245438" y="3947369"/>
              <a:ext cx="201167" cy="366990"/>
            </a:xfrm>
            <a:custGeom>
              <a:avLst/>
              <a:gdLst/>
              <a:ahLst/>
              <a:cxnLst/>
              <a:rect l="0" t="0" r="0" b="0"/>
              <a:pathLst>
                <a:path w="201167" h="366990">
                  <a:moveTo>
                    <a:pt x="0" y="366990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24" name="rc24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5" name="rc25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6" name="pl26"/>
            <p:cNvSpPr/>
            <p:nvPr/>
          </p:nvSpPr>
          <p:spPr>
            <a:xfrm>
              <a:off x="4509425" y="3947369"/>
              <a:ext cx="201168" cy="366990"/>
            </a:xfrm>
            <a:custGeom>
              <a:avLst/>
              <a:gdLst/>
              <a:ahLst/>
              <a:cxnLst/>
              <a:rect l="0" t="0" r="0" b="0"/>
              <a:pathLst>
                <a:path w="201168" h="366990">
                  <a:moveTo>
                    <a:pt x="0" y="366990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27" name="tx27"/>
            <p:cNvSpPr/>
            <p:nvPr/>
          </p:nvSpPr>
          <p:spPr>
            <a:xfrm>
              <a:off x="3471752" y="3941813"/>
              <a:ext cx="966948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Parents of      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3471752" y="4054367"/>
              <a:ext cx="1012527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school-age      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3471752" y="4216133"/>
              <a:ext cx="835297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children      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4735739" y="4010393"/>
              <a:ext cx="823453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General      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4735739" y="4122947"/>
              <a:ext cx="1303114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Population 18+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Residential Area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38" name="rc5"/>
            <p:cNvSpPr/>
            <p:nvPr/>
          </p:nvSpPr>
          <p:spPr>
            <a:xfrm>
              <a:off x="1541142" y="2109900"/>
              <a:ext cx="574160" cy="1278217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2197325" y="2082113"/>
              <a:ext cx="574160" cy="1306004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3181600" y="1345748"/>
              <a:ext cx="574160" cy="2042369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3837782" y="1355011"/>
              <a:ext cx="574159" cy="2033106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4822057" y="2207156"/>
              <a:ext cx="574159" cy="1180961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5478240" y="2230312"/>
              <a:ext cx="574159" cy="1157805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" name="rc11"/>
            <p:cNvSpPr/>
            <p:nvPr/>
          </p:nvSpPr>
          <p:spPr>
            <a:xfrm>
              <a:off x="6462514" y="3258443"/>
              <a:ext cx="574160" cy="129674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2"/>
            <p:cNvSpPr/>
            <p:nvPr/>
          </p:nvSpPr>
          <p:spPr>
            <a:xfrm>
              <a:off x="7118697" y="3253812"/>
              <a:ext cx="574160" cy="134305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tx13"/>
            <p:cNvSpPr/>
            <p:nvPr/>
          </p:nvSpPr>
          <p:spPr>
            <a:xfrm>
              <a:off x="1668118" y="1924061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28%</a:t>
              </a:r>
            </a:p>
          </p:txBody>
        </p:sp>
        <p:sp>
          <p:nvSpPr>
            <p:cNvPr id="14" name="tx14"/>
            <p:cNvSpPr/>
            <p:nvPr/>
          </p:nvSpPr>
          <p:spPr>
            <a:xfrm>
              <a:off x="2324301" y="1895440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28%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3308575" y="1136985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44%</a:t>
              </a:r>
            </a:p>
          </p:txBody>
        </p:sp>
        <p:sp>
          <p:nvSpPr>
            <p:cNvPr id="16" name="tx16"/>
            <p:cNvSpPr/>
            <p:nvPr/>
          </p:nvSpPr>
          <p:spPr>
            <a:xfrm>
              <a:off x="3964758" y="1146525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44%</a:t>
              </a:r>
            </a:p>
          </p:txBody>
        </p:sp>
        <p:sp>
          <p:nvSpPr>
            <p:cNvPr id="17" name="tx17"/>
            <p:cNvSpPr/>
            <p:nvPr/>
          </p:nvSpPr>
          <p:spPr>
            <a:xfrm>
              <a:off x="4949032" y="2024234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26%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5605215" y="2048085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25%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635319" y="3107061"/>
              <a:ext cx="228549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3%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7291502" y="3102290"/>
              <a:ext cx="228549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3%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2019411" y="3554593"/>
              <a:ext cx="273806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City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3510106" y="3581581"/>
              <a:ext cx="573329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Suburbs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5069015" y="3581581"/>
              <a:ext cx="736426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Rural Area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6879356" y="3581581"/>
              <a:ext cx="396657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Other</a:t>
              </a:r>
            </a:p>
          </p:txBody>
        </p:sp>
        <p:sp>
          <p:nvSpPr>
            <p:cNvPr id="25" name="rc25"/>
            <p:cNvSpPr/>
            <p:nvPr/>
          </p:nvSpPr>
          <p:spPr>
            <a:xfrm>
              <a:off x="3141146" y="3893369"/>
              <a:ext cx="2951707" cy="47499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26" name="rc26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7" name="rc27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pl28"/>
            <p:cNvSpPr/>
            <p:nvPr/>
          </p:nvSpPr>
          <p:spPr>
            <a:xfrm>
              <a:off x="3245438" y="3947369"/>
              <a:ext cx="201167" cy="366990"/>
            </a:xfrm>
            <a:custGeom>
              <a:avLst/>
              <a:gdLst/>
              <a:ahLst/>
              <a:cxnLst/>
              <a:rect l="0" t="0" r="0" b="0"/>
              <a:pathLst>
                <a:path w="201167" h="366990">
                  <a:moveTo>
                    <a:pt x="0" y="366990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29" name="rc29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pl31"/>
            <p:cNvSpPr/>
            <p:nvPr/>
          </p:nvSpPr>
          <p:spPr>
            <a:xfrm>
              <a:off x="4509425" y="3947369"/>
              <a:ext cx="201168" cy="366990"/>
            </a:xfrm>
            <a:custGeom>
              <a:avLst/>
              <a:gdLst/>
              <a:ahLst/>
              <a:cxnLst/>
              <a:rect l="0" t="0" r="0" b="0"/>
              <a:pathLst>
                <a:path w="201168" h="366990">
                  <a:moveTo>
                    <a:pt x="0" y="366990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32" name="tx32"/>
            <p:cNvSpPr/>
            <p:nvPr/>
          </p:nvSpPr>
          <p:spPr>
            <a:xfrm>
              <a:off x="3471752" y="3941813"/>
              <a:ext cx="966948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Parents of      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3471752" y="4054367"/>
              <a:ext cx="1012527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school-age      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3471752" y="4216133"/>
              <a:ext cx="835297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children      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4735739" y="4010393"/>
              <a:ext cx="823453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General      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4735739" y="4122947"/>
              <a:ext cx="1303114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Population 18+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Residential Status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38" name="rc5"/>
            <p:cNvSpPr/>
            <p:nvPr/>
          </p:nvSpPr>
          <p:spPr>
            <a:xfrm>
              <a:off x="1541142" y="1345081"/>
              <a:ext cx="574160" cy="2043036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2197325" y="1477937"/>
              <a:ext cx="574160" cy="191018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3181600" y="2673645"/>
              <a:ext cx="574160" cy="714472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3837782" y="2685454"/>
              <a:ext cx="574159" cy="702663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4822057" y="3299547"/>
              <a:ext cx="574159" cy="8857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5478240" y="3181452"/>
              <a:ext cx="574159" cy="206665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" name="rc11"/>
            <p:cNvSpPr/>
            <p:nvPr/>
          </p:nvSpPr>
          <p:spPr>
            <a:xfrm>
              <a:off x="6462514" y="3281832"/>
              <a:ext cx="574160" cy="106285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2"/>
            <p:cNvSpPr/>
            <p:nvPr/>
          </p:nvSpPr>
          <p:spPr>
            <a:xfrm>
              <a:off x="7118697" y="3255261"/>
              <a:ext cx="574160" cy="132856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tx13"/>
            <p:cNvSpPr/>
            <p:nvPr/>
          </p:nvSpPr>
          <p:spPr>
            <a:xfrm>
              <a:off x="1668118" y="1169874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69%</a:t>
              </a:r>
            </a:p>
          </p:txBody>
        </p:sp>
        <p:sp>
          <p:nvSpPr>
            <p:cNvPr id="14" name="tx14"/>
            <p:cNvSpPr/>
            <p:nvPr/>
          </p:nvSpPr>
          <p:spPr>
            <a:xfrm>
              <a:off x="2324301" y="1306716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65%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3308575" y="2538296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24%</a:t>
              </a:r>
            </a:p>
          </p:txBody>
        </p:sp>
        <p:sp>
          <p:nvSpPr>
            <p:cNvPr id="16" name="tx16"/>
            <p:cNvSpPr/>
            <p:nvPr/>
          </p:nvSpPr>
          <p:spPr>
            <a:xfrm>
              <a:off x="3964758" y="2550459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24%</a:t>
              </a:r>
            </a:p>
          </p:txBody>
        </p:sp>
        <p:sp>
          <p:nvSpPr>
            <p:cNvPr id="17" name="tx17"/>
            <p:cNvSpPr/>
            <p:nvPr/>
          </p:nvSpPr>
          <p:spPr>
            <a:xfrm>
              <a:off x="4994862" y="3182974"/>
              <a:ext cx="228549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3%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5651045" y="3061337"/>
              <a:ext cx="228549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7%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635319" y="3164729"/>
              <a:ext cx="228549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4%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7291502" y="3137360"/>
              <a:ext cx="228549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4%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1734212" y="3585946"/>
              <a:ext cx="844202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Homeowner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3561914" y="3585946"/>
              <a:ext cx="469713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Renter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4626893" y="3581581"/>
              <a:ext cx="1620670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Still with Mom and Dad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6432698" y="3581581"/>
              <a:ext cx="1289973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None of the above</a:t>
              </a:r>
            </a:p>
          </p:txBody>
        </p:sp>
        <p:sp>
          <p:nvSpPr>
            <p:cNvPr id="25" name="rc25"/>
            <p:cNvSpPr/>
            <p:nvPr/>
          </p:nvSpPr>
          <p:spPr>
            <a:xfrm>
              <a:off x="3141146" y="3893369"/>
              <a:ext cx="2951707" cy="474990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26" name="rc26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7" name="rc27"/>
            <p:cNvSpPr/>
            <p:nvPr/>
          </p:nvSpPr>
          <p:spPr>
            <a:xfrm>
              <a:off x="3245438" y="3947369"/>
              <a:ext cx="201167" cy="36699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pl28"/>
            <p:cNvSpPr/>
            <p:nvPr/>
          </p:nvSpPr>
          <p:spPr>
            <a:xfrm>
              <a:off x="3245438" y="3947369"/>
              <a:ext cx="201167" cy="366990"/>
            </a:xfrm>
            <a:custGeom>
              <a:avLst/>
              <a:gdLst/>
              <a:ahLst/>
              <a:cxnLst/>
              <a:rect l="0" t="0" r="0" b="0"/>
              <a:pathLst>
                <a:path w="201167" h="366990">
                  <a:moveTo>
                    <a:pt x="0" y="366990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29" name="rc29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4509425" y="3947369"/>
              <a:ext cx="201167" cy="36699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pl31"/>
            <p:cNvSpPr/>
            <p:nvPr/>
          </p:nvSpPr>
          <p:spPr>
            <a:xfrm>
              <a:off x="4509425" y="3947369"/>
              <a:ext cx="201168" cy="366990"/>
            </a:xfrm>
            <a:custGeom>
              <a:avLst/>
              <a:gdLst/>
              <a:ahLst/>
              <a:cxnLst/>
              <a:rect l="0" t="0" r="0" b="0"/>
              <a:pathLst>
                <a:path w="201168" h="366990">
                  <a:moveTo>
                    <a:pt x="0" y="366990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32" name="tx32"/>
            <p:cNvSpPr/>
            <p:nvPr/>
          </p:nvSpPr>
          <p:spPr>
            <a:xfrm>
              <a:off x="3471752" y="3941813"/>
              <a:ext cx="966948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Parents of      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3471752" y="4054367"/>
              <a:ext cx="1012527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school-age      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3471752" y="4216133"/>
              <a:ext cx="835297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children      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4735739" y="4010393"/>
              <a:ext cx="823453" cy="982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General      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4735739" y="4122947"/>
              <a:ext cx="1303114" cy="1228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Population 18+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11622</TotalTime>
  <Words>2548</Words>
  <Application>Microsoft Macintosh PowerPoint</Application>
  <PresentationFormat>On-screen Show (16:9)</PresentationFormat>
  <Paragraphs>997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Office Theme</vt:lpstr>
      <vt:lpstr>CivicScience DeepProfile Report</vt:lpstr>
      <vt:lpstr>Core Demographics</vt:lpstr>
      <vt:lpstr>Gender</vt:lpstr>
      <vt:lpstr>Age</vt:lpstr>
      <vt:lpstr>Income</vt:lpstr>
      <vt:lpstr>Education</vt:lpstr>
      <vt:lpstr>Parental Status</vt:lpstr>
      <vt:lpstr>Residential Area</vt:lpstr>
      <vt:lpstr>Residential Status</vt:lpstr>
      <vt:lpstr>DeepProfile Indices</vt:lpstr>
      <vt:lpstr>Market Maven</vt:lpstr>
      <vt:lpstr>Market Maven (continued)</vt:lpstr>
      <vt:lpstr>Social Media Influence</vt:lpstr>
      <vt:lpstr>Social Media Influence (continued)</vt:lpstr>
      <vt:lpstr>Social Media Platforms</vt:lpstr>
      <vt:lpstr>Social Media Platforms (continued)</vt:lpstr>
      <vt:lpstr>Price Sensitivity</vt:lpstr>
      <vt:lpstr>Price Sensitivity (continued)</vt:lpstr>
      <vt:lpstr>Informed Consumer</vt:lpstr>
      <vt:lpstr>Informed Consumer (continued)</vt:lpstr>
      <vt:lpstr>Tech Savvy</vt:lpstr>
      <vt:lpstr>Tech Savvy (continued)</vt:lpstr>
      <vt:lpstr>Entertainment Technology</vt:lpstr>
      <vt:lpstr>Entertainment Technology (continued)</vt:lpstr>
      <vt:lpstr>TV Viewing</vt:lpstr>
      <vt:lpstr>TV Viewing (continued)</vt:lpstr>
      <vt:lpstr>Health &amp; Wellness</vt:lpstr>
      <vt:lpstr>Health &amp; Wellness (continued)</vt:lpstr>
      <vt:lpstr>Food &amp; Cooking</vt:lpstr>
      <vt:lpstr>Food &amp; Cooking (continued)</vt:lpstr>
      <vt:lpstr>Dining Out</vt:lpstr>
      <vt:lpstr>Dining Out (continued)</vt:lpstr>
      <vt:lpstr>Money Manager</vt:lpstr>
      <vt:lpstr>Money Manager (continued)</vt:lpstr>
      <vt:lpstr>Sports Fan</vt:lpstr>
      <vt:lpstr>Sports Fan (continued)</vt:lpstr>
      <vt:lpstr>Environmental Consciousness</vt:lpstr>
      <vt:lpstr>Environmental Consciousness (continued)</vt:lpstr>
      <vt:lpstr>Charitable Giving</vt:lpstr>
      <vt:lpstr>Charitable Giving (continued)</vt:lpstr>
      <vt:lpstr>DeepProfile Indices Summary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Johnathan Crowe</dc:creator>
  <cp:lastModifiedBy>Mary Acklin</cp:lastModifiedBy>
  <cp:revision>1929</cp:revision>
  <cp:lastPrinted>2014-03-19T18:18:07Z</cp:lastPrinted>
  <dcterms:created xsi:type="dcterms:W3CDTF">2014-02-18T14:32:11Z</dcterms:created>
  <dcterms:modified xsi:type="dcterms:W3CDTF">2020-08-11T17:38:37Z</dcterms:modified>
</cp:coreProperties>
</file>